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5" r:id="rId3"/>
    <p:sldId id="258" r:id="rId4"/>
    <p:sldId id="261" r:id="rId5"/>
    <p:sldId id="273" r:id="rId6"/>
    <p:sldId id="275" r:id="rId7"/>
    <p:sldId id="264" r:id="rId8"/>
    <p:sldId id="265" r:id="rId9"/>
    <p:sldId id="266" r:id="rId10"/>
    <p:sldId id="276" r:id="rId11"/>
    <p:sldId id="278" r:id="rId12"/>
    <p:sldId id="267" r:id="rId13"/>
    <p:sldId id="268" r:id="rId14"/>
    <p:sldId id="279" r:id="rId15"/>
    <p:sldId id="281" r:id="rId16"/>
    <p:sldId id="282" r:id="rId17"/>
    <p:sldId id="284" r:id="rId18"/>
    <p:sldId id="269" r:id="rId19"/>
    <p:sldId id="287" r:id="rId20"/>
    <p:sldId id="270" r:id="rId21"/>
    <p:sldId id="286"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8" d="100"/>
          <a:sy n="68" d="100"/>
        </p:scale>
        <p:origin x="144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2" name="Picture 2" descr="\\DROBO-FS\QuickDrops\JB\PPTX NG\Droplets\LightingOverlay.png"/>
          <p:cNvPicPr>
            <a:picLocks noChangeAspect="1" noChangeArrowheads="1"/>
          </p:cNvPicPr>
          <p:nvPr/>
        </p:nvPicPr>
        <p:blipFill>
          <a:blip r:embed="rId2">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66" name="Group 65"/>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67"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6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0"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7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5"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9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7"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0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5"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6"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7"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8"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9"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0"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900238" y="1122363"/>
            <a:ext cx="6593681"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900238"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801052" y="5410202"/>
            <a:ext cx="2057400" cy="365125"/>
          </a:xfrm>
        </p:spPr>
        <p:txBody>
          <a:bodyPr/>
          <a:lstStyle/>
          <a:p>
            <a:fld id="{D19E593C-9166-4B72-AE94-8BA707DA0663}" type="datetimeFigureOut">
              <a:rPr lang="en-US" smtClean="0"/>
              <a:pPr/>
              <a:t>4/20/2023</a:t>
            </a:fld>
            <a:endParaRPr lang="en-US"/>
          </a:p>
        </p:txBody>
      </p:sp>
      <p:sp>
        <p:nvSpPr>
          <p:cNvPr id="5" name="Footer Placeholder 4"/>
          <p:cNvSpPr>
            <a:spLocks noGrp="1"/>
          </p:cNvSpPr>
          <p:nvPr>
            <p:ph type="ftr" sz="quarter" idx="11"/>
          </p:nvPr>
        </p:nvSpPr>
        <p:spPr>
          <a:xfrm>
            <a:off x="1900237" y="5410202"/>
            <a:ext cx="3843665" cy="365125"/>
          </a:xfrm>
        </p:spPr>
        <p:txBody>
          <a:bodyPr/>
          <a:lstStyle/>
          <a:p>
            <a:endParaRPr lang="en-US"/>
          </a:p>
        </p:txBody>
      </p:sp>
      <p:sp>
        <p:nvSpPr>
          <p:cNvPr id="6" name="Slide Number Placeholder 5"/>
          <p:cNvSpPr>
            <a:spLocks noGrp="1"/>
          </p:cNvSpPr>
          <p:nvPr>
            <p:ph type="sldNum" sz="quarter" idx="12"/>
          </p:nvPr>
        </p:nvSpPr>
        <p:spPr>
          <a:xfrm>
            <a:off x="7915603" y="5410200"/>
            <a:ext cx="578317" cy="365125"/>
          </a:xfrm>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2690053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9E593C-9166-4B72-AE94-8BA707DA0663}" type="datetimeFigureOut">
              <a:rPr lang="en-US" smtClean="0"/>
              <a:pPr/>
              <a:t>4/20/2023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2550135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9E593C-9166-4B72-AE94-8BA707DA0663}" type="datetimeFigureOut">
              <a:rPr lang="en-US" smtClean="0"/>
              <a:pPr/>
              <a:t>4/20/2023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5560039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9E593C-9166-4B72-AE94-8BA707DA0663}" type="datetimeFigureOut">
              <a:rPr lang="en-US" smtClean="0"/>
              <a:pPr/>
              <a:t>4/20/2023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447F04-5B4A-4B3A-B7B2-0498BAC8F13C}" type="slidenum">
              <a:rPr lang="en-US" smtClean="0"/>
              <a:pPr/>
              <a:t>‹#›</a:t>
            </a:fld>
            <a:endParaRPr lang="en-US"/>
          </a:p>
        </p:txBody>
      </p:sp>
      <p:sp>
        <p:nvSpPr>
          <p:cNvPr id="52" name="TextBox 51"/>
          <p:cNvSpPr txBox="1"/>
          <p:nvPr/>
        </p:nvSpPr>
        <p:spPr>
          <a:xfrm>
            <a:off x="696579" y="71845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53" name="TextBox 52"/>
          <p:cNvSpPr txBox="1"/>
          <p:nvPr/>
        </p:nvSpPr>
        <p:spPr>
          <a:xfrm>
            <a:off x="7817473"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Tree>
    <p:extLst>
      <p:ext uri="{BB962C8B-B14F-4D97-AF65-F5344CB8AC3E}">
        <p14:creationId xmlns:p14="http://schemas.microsoft.com/office/powerpoint/2010/main" val="27498702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9E593C-9166-4B72-AE94-8BA707DA0663}" type="datetimeFigureOut">
              <a:rPr lang="en-US" smtClean="0"/>
              <a:pPr/>
              <a:t>4/20/2023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1629748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856059" y="3360263"/>
            <a:ext cx="2396432"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86075" y="3363435"/>
            <a:ext cx="238895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19E593C-9166-4B72-AE94-8BA707DA0663}" type="datetimeFigureOut">
              <a:rPr lang="en-US" smtClean="0"/>
              <a:pPr/>
              <a:t>4/20/2023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36684522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19E593C-9166-4B72-AE94-8BA707DA0663}" type="datetimeFigureOut">
              <a:rPr lang="en-US" smtClean="0"/>
              <a:pPr/>
              <a:t>4/20/2023</a:t>
            </a:fld>
            <a:endParaRPr lang="en-US"/>
          </a:p>
        </p:txBody>
      </p:sp>
      <p:sp>
        <p:nvSpPr>
          <p:cNvPr id="4" name="Footer Placeholder 3"/>
          <p:cNvSpPr>
            <a:spLocks noGrp="1"/>
          </p:cNvSpPr>
          <p:nvPr>
            <p:ph type="ftr" sz="quarter" idx="11"/>
          </p:nvPr>
        </p:nvSpPr>
        <p:spPr/>
        <p:txBody>
          <a:bodyPr/>
          <a:lstStyle>
            <a:lvl1pPr>
              <a:defRPr cap="all" baseline="0"/>
            </a:lvl1pPr>
          </a:lstStyle>
          <a:p>
            <a:endParaRPr lang="en-US"/>
          </a:p>
        </p:txBody>
      </p:sp>
      <p:sp>
        <p:nvSpPr>
          <p:cNvPr id="5" name="Slide Number Placeholder 4"/>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39041548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9E593C-9166-4B72-AE94-8BA707DA0663}" type="datetimeFigureOut">
              <a:rPr lang="en-US" smtClean="0"/>
              <a:pPr/>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32062349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9E593C-9166-4B72-AE94-8BA707DA0663}" type="datetimeFigureOut">
              <a:rPr lang="en-US" smtClean="0"/>
              <a:pPr/>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3906702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7" name="Title 1"/>
          <p:cNvSpPr>
            <a:spLocks noGrp="1"/>
          </p:cNvSpPr>
          <p:nvPr>
            <p:ph type="title"/>
          </p:nvPr>
        </p:nvSpPr>
        <p:spPr>
          <a:xfrm>
            <a:off x="856060" y="618518"/>
            <a:ext cx="7429499" cy="1478570"/>
          </a:xfrm>
        </p:spPr>
        <p:txBody>
          <a:bodyPr/>
          <a:lstStyle/>
          <a:p>
            <a:r>
              <a:rPr lang="en-US"/>
              <a:t>Click to edit Master title style</a:t>
            </a:r>
            <a:endParaRPr lang="en-US" dirty="0"/>
          </a:p>
        </p:txBody>
      </p:sp>
      <p:sp>
        <p:nvSpPr>
          <p:cNvPr id="48" name="Content Placeholder 2"/>
          <p:cNvSpPr>
            <a:spLocks noGrp="1"/>
          </p:cNvSpPr>
          <p:nvPr>
            <p:ph idx="1"/>
          </p:nvPr>
        </p:nvSpPr>
        <p:spPr>
          <a:xfrm>
            <a:off x="856060" y="2249487"/>
            <a:ext cx="742949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9" name="Date Placeholder 3"/>
          <p:cNvSpPr>
            <a:spLocks noGrp="1"/>
          </p:cNvSpPr>
          <p:nvPr>
            <p:ph type="dt" sz="half" idx="10"/>
          </p:nvPr>
        </p:nvSpPr>
        <p:spPr>
          <a:xfrm>
            <a:off x="5592691" y="5883277"/>
            <a:ext cx="2057400" cy="365125"/>
          </a:xfrm>
        </p:spPr>
        <p:txBody>
          <a:bodyPr/>
          <a:lstStyle/>
          <a:p>
            <a:fld id="{D19E593C-9166-4B72-AE94-8BA707DA0663}" type="datetimeFigureOut">
              <a:rPr lang="en-US" smtClean="0"/>
              <a:pPr/>
              <a:t>4/20/2023</a:t>
            </a:fld>
            <a:endParaRPr lang="en-US"/>
          </a:p>
        </p:txBody>
      </p:sp>
      <p:sp>
        <p:nvSpPr>
          <p:cNvPr id="50" name="Footer Placeholder 4"/>
          <p:cNvSpPr>
            <a:spLocks noGrp="1"/>
          </p:cNvSpPr>
          <p:nvPr>
            <p:ph type="ftr" sz="quarter" idx="11"/>
          </p:nvPr>
        </p:nvSpPr>
        <p:spPr>
          <a:xfrm>
            <a:off x="856059" y="5883276"/>
            <a:ext cx="4679482" cy="365125"/>
          </a:xfrm>
        </p:spPr>
        <p:txBody>
          <a:bodyPr/>
          <a:lstStyle/>
          <a:p>
            <a:endParaRPr lang="en-US"/>
          </a:p>
        </p:txBody>
      </p:sp>
      <p:sp>
        <p:nvSpPr>
          <p:cNvPr id="51" name="Slide Number Placeholder 5"/>
          <p:cNvSpPr>
            <a:spLocks noGrp="1"/>
          </p:cNvSpPr>
          <p:nvPr>
            <p:ph type="sldNum" sz="quarter" idx="12"/>
          </p:nvPr>
        </p:nvSpPr>
        <p:spPr>
          <a:xfrm>
            <a:off x="7707241" y="5883275"/>
            <a:ext cx="578317" cy="365125"/>
          </a:xfrm>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2437863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9E593C-9166-4B72-AE94-8BA707DA0663}" type="datetimeFigureOut">
              <a:rPr lang="en-US" smtClean="0"/>
              <a:pPr/>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71154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19E593C-9166-4B72-AE94-8BA707DA0663}" type="datetimeFigureOut">
              <a:rPr lang="en-US" smtClean="0"/>
              <a:pPr/>
              <a:t>4/20/2023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1542351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78902" y="2249486"/>
            <a:ext cx="3435949"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56058" y="3073398"/>
            <a:ext cx="3658793"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1992" y="2249485"/>
            <a:ext cx="3433565"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3073398"/>
            <a:ext cx="3656408"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19E593C-9166-4B72-AE94-8BA707DA0663}" type="datetimeFigureOut">
              <a:rPr lang="en-US" smtClean="0"/>
              <a:pPr/>
              <a:t>4/20/2023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3011908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19E593C-9166-4B72-AE94-8BA707DA0663}" type="datetimeFigureOut">
              <a:rPr lang="en-US" smtClean="0"/>
              <a:pPr/>
              <a:t>4/20/2023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1447711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9E593C-9166-4B72-AE94-8BA707DA0663}" type="datetimeFigureOut">
              <a:rPr lang="en-US" smtClean="0"/>
              <a:pPr/>
              <a:t>4/20/2023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3104933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9E593C-9166-4B72-AE94-8BA707DA0663}" type="datetimeFigureOut">
              <a:rPr lang="en-US" smtClean="0"/>
              <a:pPr/>
              <a:t>4/20/2023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2388151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1" y="609600"/>
            <a:ext cx="3753962"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32866" y="609600"/>
            <a:ext cx="3452693" cy="5181602"/>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856059" y="2249486"/>
            <a:ext cx="3753964"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9E593C-9166-4B72-AE94-8BA707DA0663}" type="datetimeFigureOut">
              <a:rPr lang="en-US" smtClean="0"/>
              <a:pPr/>
              <a:t>4/20/2023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1829895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9041774" cy="6858001"/>
            <a:chOff x="-14288" y="0"/>
            <a:chExt cx="9041774"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8352798"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19E593C-9166-4B72-AE94-8BA707DA0663}" type="datetimeFigureOut">
              <a:rPr lang="en-US" smtClean="0"/>
              <a:pPr/>
              <a:t>4/20/2023</a:t>
            </a:fld>
            <a:endParaRPr lang="en-US"/>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9447F04-5B4A-4B3A-B7B2-0498BAC8F13C}" type="slidenum">
              <a:rPr lang="en-US" smtClean="0"/>
              <a:pPr/>
              <a:t>‹#›</a:t>
            </a:fld>
            <a:endParaRPr lang="en-US"/>
          </a:p>
        </p:txBody>
      </p:sp>
    </p:spTree>
    <p:extLst>
      <p:ext uri="{BB962C8B-B14F-4D97-AF65-F5344CB8AC3E}">
        <p14:creationId xmlns:p14="http://schemas.microsoft.com/office/powerpoint/2010/main" val="2619822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1200"/>
            <a:ext cx="7772400" cy="2895600"/>
          </a:xfrm>
        </p:spPr>
        <p:txBody>
          <a:bodyPr>
            <a:normAutofit/>
          </a:bodyPr>
          <a:lstStyle/>
          <a:p>
            <a:r>
              <a:rPr lang="en-US" dirty="0"/>
              <a:t>FINAL </a:t>
            </a:r>
            <a:br>
              <a:rPr lang="en-US" dirty="0"/>
            </a:br>
            <a:r>
              <a:rPr lang="en-US" dirty="0"/>
              <a:t>NETW191 Course Project</a:t>
            </a:r>
            <a:br>
              <a:rPr lang="en-US" dirty="0"/>
            </a:br>
            <a:br>
              <a:rPr lang="en-US" sz="2700" dirty="0"/>
            </a:br>
            <a:r>
              <a:rPr lang="en-US" sz="2700" dirty="0"/>
              <a:t>Presented by Jacob Dynes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351B104-9B78-4A2B-B970-FA8ABE1CE1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9144002" cy="6858001"/>
            <a:chOff x="0" y="-1"/>
            <a:chExt cx="12192003" cy="6858001"/>
          </a:xfrm>
        </p:grpSpPr>
        <p:sp useBgFill="1">
          <p:nvSpPr>
            <p:cNvPr id="9" name="Rectangle 8">
              <a:extLst>
                <a:ext uri="{FF2B5EF4-FFF2-40B4-BE49-F238E27FC236}">
                  <a16:creationId xmlns:a16="http://schemas.microsoft.com/office/drawing/2014/main" id="{3A130E84-D02F-40FB-9BEB-5202392713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a:extLst>
                <a:ext uri="{FF2B5EF4-FFF2-40B4-BE49-F238E27FC236}">
                  <a16:creationId xmlns:a16="http://schemas.microsoft.com/office/drawing/2014/main" id="{5E142BFD-7D75-4518-BBDF-27C00AB4BC7F}"/>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sp>
        <p:nvSpPr>
          <p:cNvPr id="2" name="Title 1"/>
          <p:cNvSpPr>
            <a:spLocks noGrp="1"/>
          </p:cNvSpPr>
          <p:nvPr>
            <p:ph type="ctrTitle"/>
          </p:nvPr>
        </p:nvSpPr>
        <p:spPr>
          <a:xfrm>
            <a:off x="4961334" y="1122363"/>
            <a:ext cx="3039665" cy="2387600"/>
          </a:xfrm>
        </p:spPr>
        <p:txBody>
          <a:bodyPr>
            <a:normAutofit/>
          </a:bodyPr>
          <a:lstStyle/>
          <a:p>
            <a:br>
              <a:rPr lang="en-US" sz="2300" dirty="0"/>
            </a:br>
            <a:br>
              <a:rPr lang="en-US" sz="2300" dirty="0"/>
            </a:br>
            <a:r>
              <a:rPr lang="en-US" sz="2300" dirty="0"/>
              <a:t>Module 4</a:t>
            </a:r>
            <a:br>
              <a:rPr lang="en-US" sz="2300" dirty="0"/>
            </a:br>
            <a:r>
              <a:rPr lang="en-US" sz="2300" dirty="0"/>
              <a:t> </a:t>
            </a:r>
            <a:br>
              <a:rPr lang="en-US" sz="2300" dirty="0"/>
            </a:br>
            <a:r>
              <a:rPr lang="en-US" sz="2300" dirty="0"/>
              <a:t>IP Subnetting and Loopback Interfaces</a:t>
            </a:r>
          </a:p>
        </p:txBody>
      </p:sp>
      <p:pic>
        <p:nvPicPr>
          <p:cNvPr id="3" name="Picture 2" descr="Blue blocks and networks technology background">
            <a:extLst>
              <a:ext uri="{FF2B5EF4-FFF2-40B4-BE49-F238E27FC236}">
                <a16:creationId xmlns:a16="http://schemas.microsoft.com/office/drawing/2014/main" id="{DCF53370-8D30-8535-EA50-25BFA9B3EF98}"/>
              </a:ext>
            </a:extLst>
          </p:cNvPr>
          <p:cNvPicPr>
            <a:picLocks noChangeAspect="1"/>
          </p:cNvPicPr>
          <p:nvPr/>
        </p:nvPicPr>
        <p:blipFill rotWithShape="1">
          <a:blip r:embed="rId4"/>
          <a:srcRect l="16378" r="46087"/>
          <a:stretch/>
        </p:blipFill>
        <p:spPr>
          <a:xfrm>
            <a:off x="-4197" y="10"/>
            <a:ext cx="4576197" cy="6857990"/>
          </a:xfrm>
          <a:prstGeom prst="rect">
            <a:avLst/>
          </a:prstGeom>
        </p:spPr>
      </p:pic>
      <p:grpSp>
        <p:nvGrpSpPr>
          <p:cNvPr id="12" name="Group 11">
            <a:extLst>
              <a:ext uri="{FF2B5EF4-FFF2-40B4-BE49-F238E27FC236}">
                <a16:creationId xmlns:a16="http://schemas.microsoft.com/office/drawing/2014/main" id="{D4116A08-770E-4DC3-AAB6-E3E8E6CEC8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728807" cy="6858001"/>
            <a:chOff x="0" y="0"/>
            <a:chExt cx="2305051" cy="6858001"/>
          </a:xfrm>
          <a:solidFill>
            <a:schemeClr val="tx1">
              <a:alpha val="70000"/>
            </a:schemeClr>
          </a:solidFill>
          <a:effectLst/>
        </p:grpSpPr>
        <p:sp>
          <p:nvSpPr>
            <p:cNvPr id="13" name="Rectangle 5">
              <a:extLst>
                <a:ext uri="{FF2B5EF4-FFF2-40B4-BE49-F238E27FC236}">
                  <a16:creationId xmlns:a16="http://schemas.microsoft.com/office/drawing/2014/main" id="{6ADECFB2-F615-49A9-A242-A3D04CADB0B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4" name="Freeform 6">
              <a:extLst>
                <a:ext uri="{FF2B5EF4-FFF2-40B4-BE49-F238E27FC236}">
                  <a16:creationId xmlns:a16="http://schemas.microsoft.com/office/drawing/2014/main" id="{8E1F3AC6-5FF1-401B-91E4-180D1D35601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5" name="Freeform 7">
              <a:extLst>
                <a:ext uri="{FF2B5EF4-FFF2-40B4-BE49-F238E27FC236}">
                  <a16:creationId xmlns:a16="http://schemas.microsoft.com/office/drawing/2014/main" id="{72BC7A9D-387B-4877-B8E6-E8ABA6B265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6" name="Rectangle 8">
              <a:extLst>
                <a:ext uri="{FF2B5EF4-FFF2-40B4-BE49-F238E27FC236}">
                  <a16:creationId xmlns:a16="http://schemas.microsoft.com/office/drawing/2014/main" id="{9114560A-27D6-469D-992E-33A55B40BA0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7" name="Freeform 9">
              <a:extLst>
                <a:ext uri="{FF2B5EF4-FFF2-40B4-BE49-F238E27FC236}">
                  <a16:creationId xmlns:a16="http://schemas.microsoft.com/office/drawing/2014/main" id="{CBF136EF-7DC2-47D2-974C-70044B5E901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8" name="Freeform 10">
              <a:extLst>
                <a:ext uri="{FF2B5EF4-FFF2-40B4-BE49-F238E27FC236}">
                  <a16:creationId xmlns:a16="http://schemas.microsoft.com/office/drawing/2014/main" id="{6B03084D-F566-41C4-BE37-870FB5A0D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9" name="Freeform 11">
              <a:extLst>
                <a:ext uri="{FF2B5EF4-FFF2-40B4-BE49-F238E27FC236}">
                  <a16:creationId xmlns:a16="http://schemas.microsoft.com/office/drawing/2014/main" id="{049DC21B-8236-4901-9ADD-E3167ABDE9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0" name="Freeform 12">
              <a:extLst>
                <a:ext uri="{FF2B5EF4-FFF2-40B4-BE49-F238E27FC236}">
                  <a16:creationId xmlns:a16="http://schemas.microsoft.com/office/drawing/2014/main" id="{304F4FEB-8B5B-45BA-988C-5FBF41059EC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1" name="Freeform 13">
              <a:extLst>
                <a:ext uri="{FF2B5EF4-FFF2-40B4-BE49-F238E27FC236}">
                  <a16:creationId xmlns:a16="http://schemas.microsoft.com/office/drawing/2014/main" id="{E88E24C8-3D76-4C2F-84D1-BC3C2AACA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2" name="Freeform 14">
              <a:extLst>
                <a:ext uri="{FF2B5EF4-FFF2-40B4-BE49-F238E27FC236}">
                  <a16:creationId xmlns:a16="http://schemas.microsoft.com/office/drawing/2014/main" id="{91C91468-4F8A-42F1-9505-02D9241787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3" name="Freeform 15">
              <a:extLst>
                <a:ext uri="{FF2B5EF4-FFF2-40B4-BE49-F238E27FC236}">
                  <a16:creationId xmlns:a16="http://schemas.microsoft.com/office/drawing/2014/main" id="{C22581B1-C426-4189-85D6-C499D6982FF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4" name="Freeform 16">
              <a:extLst>
                <a:ext uri="{FF2B5EF4-FFF2-40B4-BE49-F238E27FC236}">
                  <a16:creationId xmlns:a16="http://schemas.microsoft.com/office/drawing/2014/main" id="{29DFD4C4-0517-4A6B-B423-E55582618D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5" name="Freeform 17">
              <a:extLst>
                <a:ext uri="{FF2B5EF4-FFF2-40B4-BE49-F238E27FC236}">
                  <a16:creationId xmlns:a16="http://schemas.microsoft.com/office/drawing/2014/main" id="{7ACD84D3-D09D-4C94-99D5-51713A1D6B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6" name="Freeform 18">
              <a:extLst>
                <a:ext uri="{FF2B5EF4-FFF2-40B4-BE49-F238E27FC236}">
                  <a16:creationId xmlns:a16="http://schemas.microsoft.com/office/drawing/2014/main" id="{37C2AEAB-1CC9-4A9A-8303-E1E0C12168A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7" name="Freeform 19">
              <a:extLst>
                <a:ext uri="{FF2B5EF4-FFF2-40B4-BE49-F238E27FC236}">
                  <a16:creationId xmlns:a16="http://schemas.microsoft.com/office/drawing/2014/main" id="{20ABD348-58FE-4371-AE12-C66FF8CAC3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8" name="Freeform 20">
              <a:extLst>
                <a:ext uri="{FF2B5EF4-FFF2-40B4-BE49-F238E27FC236}">
                  <a16:creationId xmlns:a16="http://schemas.microsoft.com/office/drawing/2014/main" id="{408E0FAA-F0C5-4CB1-95FE-D3D96830FCE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9" name="Freeform 21">
              <a:extLst>
                <a:ext uri="{FF2B5EF4-FFF2-40B4-BE49-F238E27FC236}">
                  <a16:creationId xmlns:a16="http://schemas.microsoft.com/office/drawing/2014/main" id="{F83C789F-2881-4822-A724-567720953F5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0" name="Freeform 22">
              <a:extLst>
                <a:ext uri="{FF2B5EF4-FFF2-40B4-BE49-F238E27FC236}">
                  <a16:creationId xmlns:a16="http://schemas.microsoft.com/office/drawing/2014/main" id="{6B039120-5C84-4A03-9ADD-32EA6E5D44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1" name="Freeform 23">
              <a:extLst>
                <a:ext uri="{FF2B5EF4-FFF2-40B4-BE49-F238E27FC236}">
                  <a16:creationId xmlns:a16="http://schemas.microsoft.com/office/drawing/2014/main" id="{440E956F-26EB-40C6-B500-1A4BB4ABF75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2" name="Freeform 24">
              <a:extLst>
                <a:ext uri="{FF2B5EF4-FFF2-40B4-BE49-F238E27FC236}">
                  <a16:creationId xmlns:a16="http://schemas.microsoft.com/office/drawing/2014/main" id="{D2449A75-05DC-4791-90F1-335CC6732CB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3" name="Freeform 25">
              <a:extLst>
                <a:ext uri="{FF2B5EF4-FFF2-40B4-BE49-F238E27FC236}">
                  <a16:creationId xmlns:a16="http://schemas.microsoft.com/office/drawing/2014/main" id="{2A0F57CD-8F34-4F1D-BFF3-1293522501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4" name="Freeform 26">
              <a:extLst>
                <a:ext uri="{FF2B5EF4-FFF2-40B4-BE49-F238E27FC236}">
                  <a16:creationId xmlns:a16="http://schemas.microsoft.com/office/drawing/2014/main" id="{DB0DDCCE-FA18-4790-8F10-67FC661721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5" name="Freeform 27">
              <a:extLst>
                <a:ext uri="{FF2B5EF4-FFF2-40B4-BE49-F238E27FC236}">
                  <a16:creationId xmlns:a16="http://schemas.microsoft.com/office/drawing/2014/main" id="{750A8178-D049-42D4-BA77-A262FE55F9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6" name="Freeform 28">
              <a:extLst>
                <a:ext uri="{FF2B5EF4-FFF2-40B4-BE49-F238E27FC236}">
                  <a16:creationId xmlns:a16="http://schemas.microsoft.com/office/drawing/2014/main" id="{B33B9383-8846-404B-85BE-E43F0773794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7" name="Freeform 29">
              <a:extLst>
                <a:ext uri="{FF2B5EF4-FFF2-40B4-BE49-F238E27FC236}">
                  <a16:creationId xmlns:a16="http://schemas.microsoft.com/office/drawing/2014/main" id="{79468103-A660-495B-BFDF-8E7D98A09A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8" name="Freeform 30">
              <a:extLst>
                <a:ext uri="{FF2B5EF4-FFF2-40B4-BE49-F238E27FC236}">
                  <a16:creationId xmlns:a16="http://schemas.microsoft.com/office/drawing/2014/main" id="{06F4CC44-94E1-47AF-893C-19C4A4AB40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9" name="Freeform 31">
              <a:extLst>
                <a:ext uri="{FF2B5EF4-FFF2-40B4-BE49-F238E27FC236}">
                  <a16:creationId xmlns:a16="http://schemas.microsoft.com/office/drawing/2014/main" id="{E87F601E-2166-4FAE-AF96-2A1B17E46E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0" name="Freeform 32">
              <a:extLst>
                <a:ext uri="{FF2B5EF4-FFF2-40B4-BE49-F238E27FC236}">
                  <a16:creationId xmlns:a16="http://schemas.microsoft.com/office/drawing/2014/main" id="{DCDE2745-7AA5-416B-AC78-93C6EAE5D40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1" name="Rectangle 33">
              <a:extLst>
                <a:ext uri="{FF2B5EF4-FFF2-40B4-BE49-F238E27FC236}">
                  <a16:creationId xmlns:a16="http://schemas.microsoft.com/office/drawing/2014/main" id="{7D5F7E44-496F-4025-AFD8-7EEC67AC180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42" name="Freeform 34">
              <a:extLst>
                <a:ext uri="{FF2B5EF4-FFF2-40B4-BE49-F238E27FC236}">
                  <a16:creationId xmlns:a16="http://schemas.microsoft.com/office/drawing/2014/main" id="{FA8ED221-FD77-4CD0-A9B9-3F97E40DCD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3" name="Freeform 35">
              <a:extLst>
                <a:ext uri="{FF2B5EF4-FFF2-40B4-BE49-F238E27FC236}">
                  <a16:creationId xmlns:a16="http://schemas.microsoft.com/office/drawing/2014/main" id="{94922F75-95BC-435D-B4BB-BCE65BACCE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4" name="Freeform 36">
              <a:extLst>
                <a:ext uri="{FF2B5EF4-FFF2-40B4-BE49-F238E27FC236}">
                  <a16:creationId xmlns:a16="http://schemas.microsoft.com/office/drawing/2014/main" id="{CFB94884-EF28-419D-9147-20B2C9B1AB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5" name="Freeform 37">
              <a:extLst>
                <a:ext uri="{FF2B5EF4-FFF2-40B4-BE49-F238E27FC236}">
                  <a16:creationId xmlns:a16="http://schemas.microsoft.com/office/drawing/2014/main" id="{94C72871-F5AC-46D1-97EF-94E4070A704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6" name="Freeform 38">
              <a:extLst>
                <a:ext uri="{FF2B5EF4-FFF2-40B4-BE49-F238E27FC236}">
                  <a16:creationId xmlns:a16="http://schemas.microsoft.com/office/drawing/2014/main" id="{03ED1B15-6247-43B3-BEAE-DB699DE297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7" name="Freeform 39">
              <a:extLst>
                <a:ext uri="{FF2B5EF4-FFF2-40B4-BE49-F238E27FC236}">
                  <a16:creationId xmlns:a16="http://schemas.microsoft.com/office/drawing/2014/main" id="{FA3EA466-B483-4B4A-9FCB-9FFA8E538F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8" name="Freeform 40">
              <a:extLst>
                <a:ext uri="{FF2B5EF4-FFF2-40B4-BE49-F238E27FC236}">
                  <a16:creationId xmlns:a16="http://schemas.microsoft.com/office/drawing/2014/main" id="{CCE5E17C-696E-46EB-B70D-5862742169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9" name="Freeform 41">
              <a:extLst>
                <a:ext uri="{FF2B5EF4-FFF2-40B4-BE49-F238E27FC236}">
                  <a16:creationId xmlns:a16="http://schemas.microsoft.com/office/drawing/2014/main" id="{AB6022EC-6D09-4098-9A97-5A911C08CA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0" name="Freeform 42">
              <a:extLst>
                <a:ext uri="{FF2B5EF4-FFF2-40B4-BE49-F238E27FC236}">
                  <a16:creationId xmlns:a16="http://schemas.microsoft.com/office/drawing/2014/main" id="{7E18073E-1315-4400-ABD9-C34AEAFBFF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1" name="Freeform 43">
              <a:extLst>
                <a:ext uri="{FF2B5EF4-FFF2-40B4-BE49-F238E27FC236}">
                  <a16:creationId xmlns:a16="http://schemas.microsoft.com/office/drawing/2014/main" id="{5510509E-411D-4F1B-BDC6-3E56668963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2" name="Freeform 44">
              <a:extLst>
                <a:ext uri="{FF2B5EF4-FFF2-40B4-BE49-F238E27FC236}">
                  <a16:creationId xmlns:a16="http://schemas.microsoft.com/office/drawing/2014/main" id="{46F1A7E1-EC01-4288-87AE-C3B6434BD0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3" name="Rectangle 45">
              <a:extLst>
                <a:ext uri="{FF2B5EF4-FFF2-40B4-BE49-F238E27FC236}">
                  <a16:creationId xmlns:a16="http://schemas.microsoft.com/office/drawing/2014/main" id="{F7BBA432-5463-415B-BA54-3AA2B92D28B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54" name="Freeform 46">
              <a:extLst>
                <a:ext uri="{FF2B5EF4-FFF2-40B4-BE49-F238E27FC236}">
                  <a16:creationId xmlns:a16="http://schemas.microsoft.com/office/drawing/2014/main" id="{66E19F01-137B-4A95-9313-CE6F778066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5" name="Freeform 47">
              <a:extLst>
                <a:ext uri="{FF2B5EF4-FFF2-40B4-BE49-F238E27FC236}">
                  <a16:creationId xmlns:a16="http://schemas.microsoft.com/office/drawing/2014/main" id="{38C0AACC-51F2-424F-9988-F3B621941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6" name="Freeform 48">
              <a:extLst>
                <a:ext uri="{FF2B5EF4-FFF2-40B4-BE49-F238E27FC236}">
                  <a16:creationId xmlns:a16="http://schemas.microsoft.com/office/drawing/2014/main" id="{7364A775-01A6-4012-88CF-58FDDBE4CB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7" name="Freeform 49">
              <a:extLst>
                <a:ext uri="{FF2B5EF4-FFF2-40B4-BE49-F238E27FC236}">
                  <a16:creationId xmlns:a16="http://schemas.microsoft.com/office/drawing/2014/main" id="{C8C770C5-535A-4F1B-81CA-FD6F32C09A7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8" name="Freeform 50">
              <a:extLst>
                <a:ext uri="{FF2B5EF4-FFF2-40B4-BE49-F238E27FC236}">
                  <a16:creationId xmlns:a16="http://schemas.microsoft.com/office/drawing/2014/main" id="{55F9C3EF-BEB8-4836-8DE0-319E54496E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9" name="Freeform 51">
              <a:extLst>
                <a:ext uri="{FF2B5EF4-FFF2-40B4-BE49-F238E27FC236}">
                  <a16:creationId xmlns:a16="http://schemas.microsoft.com/office/drawing/2014/main" id="{0976D9A1-85FC-406B-8AEA-AE3C056A40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0" name="Freeform 52">
              <a:extLst>
                <a:ext uri="{FF2B5EF4-FFF2-40B4-BE49-F238E27FC236}">
                  <a16:creationId xmlns:a16="http://schemas.microsoft.com/office/drawing/2014/main" id="{68BC6126-2A3A-4F1D-A565-BEF620660A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1" name="Freeform 53">
              <a:extLst>
                <a:ext uri="{FF2B5EF4-FFF2-40B4-BE49-F238E27FC236}">
                  <a16:creationId xmlns:a16="http://schemas.microsoft.com/office/drawing/2014/main" id="{D8C7B98D-F83E-485D-B01D-270242E8FD9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2" name="Freeform 54">
              <a:extLst>
                <a:ext uri="{FF2B5EF4-FFF2-40B4-BE49-F238E27FC236}">
                  <a16:creationId xmlns:a16="http://schemas.microsoft.com/office/drawing/2014/main" id="{93D5E722-D236-478A-A13F-8FA4141D94D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3" name="Freeform 55">
              <a:extLst>
                <a:ext uri="{FF2B5EF4-FFF2-40B4-BE49-F238E27FC236}">
                  <a16:creationId xmlns:a16="http://schemas.microsoft.com/office/drawing/2014/main" id="{ABE1456F-F283-4BD5-A1B9-EF2423B682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4" name="Freeform 56">
              <a:extLst>
                <a:ext uri="{FF2B5EF4-FFF2-40B4-BE49-F238E27FC236}">
                  <a16:creationId xmlns:a16="http://schemas.microsoft.com/office/drawing/2014/main" id="{E4D1AC66-8164-4BBC-89D5-69FE7A4FC2E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5" name="Freeform 57">
              <a:extLst>
                <a:ext uri="{FF2B5EF4-FFF2-40B4-BE49-F238E27FC236}">
                  <a16:creationId xmlns:a16="http://schemas.microsoft.com/office/drawing/2014/main" id="{845A8868-488C-447D-979F-7E01B82AC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6" name="Freeform 58">
              <a:extLst>
                <a:ext uri="{FF2B5EF4-FFF2-40B4-BE49-F238E27FC236}">
                  <a16:creationId xmlns:a16="http://schemas.microsoft.com/office/drawing/2014/main" id="{948639B9-9B88-432B-914E-6B70BAEB1DF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grpSp>
      <p:grpSp>
        <p:nvGrpSpPr>
          <p:cNvPr id="68" name="Group 67">
            <a:extLst>
              <a:ext uri="{FF2B5EF4-FFF2-40B4-BE49-F238E27FC236}">
                <a16:creationId xmlns:a16="http://schemas.microsoft.com/office/drawing/2014/main" id="{77EB1C59-16D1-4C5E-9775-50CB40E022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23684" y="0"/>
            <a:ext cx="506016"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69" name="Freeform 32">
              <a:extLst>
                <a:ext uri="{FF2B5EF4-FFF2-40B4-BE49-F238E27FC236}">
                  <a16:creationId xmlns:a16="http://schemas.microsoft.com/office/drawing/2014/main" id="{08680D14-7FE7-4522-B5EE-76447F8339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0" name="Freeform 33">
              <a:extLst>
                <a:ext uri="{FF2B5EF4-FFF2-40B4-BE49-F238E27FC236}">
                  <a16:creationId xmlns:a16="http://schemas.microsoft.com/office/drawing/2014/main" id="{D82C01B5-EC9C-4883-B130-115321E8B3E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1" name="Freeform 34">
              <a:extLst>
                <a:ext uri="{FF2B5EF4-FFF2-40B4-BE49-F238E27FC236}">
                  <a16:creationId xmlns:a16="http://schemas.microsoft.com/office/drawing/2014/main" id="{DBBE5E83-362F-4EA7-A96D-0BC830A217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2" name="Freeform 35">
              <a:extLst>
                <a:ext uri="{FF2B5EF4-FFF2-40B4-BE49-F238E27FC236}">
                  <a16:creationId xmlns:a16="http://schemas.microsoft.com/office/drawing/2014/main" id="{3971FE03-8B37-43AF-8842-8D4411C3C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3" name="Freeform 36">
              <a:extLst>
                <a:ext uri="{FF2B5EF4-FFF2-40B4-BE49-F238E27FC236}">
                  <a16:creationId xmlns:a16="http://schemas.microsoft.com/office/drawing/2014/main" id="{8E4E3D41-4CF7-4D15-854A-C4330D3900B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4" name="Freeform 37">
              <a:extLst>
                <a:ext uri="{FF2B5EF4-FFF2-40B4-BE49-F238E27FC236}">
                  <a16:creationId xmlns:a16="http://schemas.microsoft.com/office/drawing/2014/main" id="{78B649D7-3C5D-462D-B06A-D065135FE8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5" name="Freeform 38">
              <a:extLst>
                <a:ext uri="{FF2B5EF4-FFF2-40B4-BE49-F238E27FC236}">
                  <a16:creationId xmlns:a16="http://schemas.microsoft.com/office/drawing/2014/main" id="{7A3DDEF1-D28A-48D9-8E48-B2003DF2EE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6" name="Freeform 39">
              <a:extLst>
                <a:ext uri="{FF2B5EF4-FFF2-40B4-BE49-F238E27FC236}">
                  <a16:creationId xmlns:a16="http://schemas.microsoft.com/office/drawing/2014/main" id="{4A56A02B-D000-45AB-B7DB-E47CA8E777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7" name="Freeform 40">
              <a:extLst>
                <a:ext uri="{FF2B5EF4-FFF2-40B4-BE49-F238E27FC236}">
                  <a16:creationId xmlns:a16="http://schemas.microsoft.com/office/drawing/2014/main" id="{343CE08B-7325-4244-99EA-5E58C982DB1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8" name="Rectangle 41">
              <a:extLst>
                <a:ext uri="{FF2B5EF4-FFF2-40B4-BE49-F238E27FC236}">
                  <a16:creationId xmlns:a16="http://schemas.microsoft.com/office/drawing/2014/main" id="{7F08E29E-A67F-410A-A810-7000201BFA8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2570DED-E942-4274-A5C5-61D0403EDC64}"/>
              </a:ext>
            </a:extLst>
          </p:cNvPr>
          <p:cNvSpPr txBox="1">
            <a:spLocks/>
          </p:cNvSpPr>
          <p:nvPr/>
        </p:nvSpPr>
        <p:spPr>
          <a:xfrm>
            <a:off x="609600" y="792480"/>
            <a:ext cx="213360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err="1"/>
              <a:t>Subnetting</a:t>
            </a:r>
            <a:r>
              <a:rPr lang="en-US" sz="2800" dirty="0"/>
              <a:t> Table</a:t>
            </a:r>
          </a:p>
        </p:txBody>
      </p:sp>
      <p:graphicFrame>
        <p:nvGraphicFramePr>
          <p:cNvPr id="6" name="Content Placeholder 5">
            <a:extLst>
              <a:ext uri="{FF2B5EF4-FFF2-40B4-BE49-F238E27FC236}">
                <a16:creationId xmlns:a16="http://schemas.microsoft.com/office/drawing/2014/main" id="{714BC512-A156-C767-C895-388E099387A8}"/>
              </a:ext>
            </a:extLst>
          </p:cNvPr>
          <p:cNvGraphicFramePr>
            <a:graphicFrameLocks noGrp="1"/>
          </p:cNvGraphicFramePr>
          <p:nvPr>
            <p:ph idx="1"/>
            <p:extLst>
              <p:ext uri="{D42A27DB-BD31-4B8C-83A1-F6EECF244321}">
                <p14:modId xmlns:p14="http://schemas.microsoft.com/office/powerpoint/2010/main" val="185242173"/>
              </p:ext>
            </p:extLst>
          </p:nvPr>
        </p:nvGraphicFramePr>
        <p:xfrm>
          <a:off x="685801" y="1706880"/>
          <a:ext cx="7848599" cy="4617718"/>
        </p:xfrm>
        <a:graphic>
          <a:graphicData uri="http://schemas.openxmlformats.org/drawingml/2006/table">
            <a:tbl>
              <a:tblPr/>
              <a:tblGrid>
                <a:gridCol w="823824">
                  <a:extLst>
                    <a:ext uri="{9D8B030D-6E8A-4147-A177-3AD203B41FA5}">
                      <a16:colId xmlns:a16="http://schemas.microsoft.com/office/drawing/2014/main" val="4165600209"/>
                    </a:ext>
                  </a:extLst>
                </a:gridCol>
                <a:gridCol w="667966">
                  <a:extLst>
                    <a:ext uri="{9D8B030D-6E8A-4147-A177-3AD203B41FA5}">
                      <a16:colId xmlns:a16="http://schemas.microsoft.com/office/drawing/2014/main" val="3410340753"/>
                    </a:ext>
                  </a:extLst>
                </a:gridCol>
                <a:gridCol w="790426">
                  <a:extLst>
                    <a:ext uri="{9D8B030D-6E8A-4147-A177-3AD203B41FA5}">
                      <a16:colId xmlns:a16="http://schemas.microsoft.com/office/drawing/2014/main" val="3305584883"/>
                    </a:ext>
                  </a:extLst>
                </a:gridCol>
                <a:gridCol w="1280269">
                  <a:extLst>
                    <a:ext uri="{9D8B030D-6E8A-4147-A177-3AD203B41FA5}">
                      <a16:colId xmlns:a16="http://schemas.microsoft.com/office/drawing/2014/main" val="1257706369"/>
                    </a:ext>
                  </a:extLst>
                </a:gridCol>
                <a:gridCol w="946286">
                  <a:extLst>
                    <a:ext uri="{9D8B030D-6E8A-4147-A177-3AD203B41FA5}">
                      <a16:colId xmlns:a16="http://schemas.microsoft.com/office/drawing/2014/main" val="2460231189"/>
                    </a:ext>
                  </a:extLst>
                </a:gridCol>
                <a:gridCol w="1113276">
                  <a:extLst>
                    <a:ext uri="{9D8B030D-6E8A-4147-A177-3AD203B41FA5}">
                      <a16:colId xmlns:a16="http://schemas.microsoft.com/office/drawing/2014/main" val="839593101"/>
                    </a:ext>
                  </a:extLst>
                </a:gridCol>
                <a:gridCol w="1113276">
                  <a:extLst>
                    <a:ext uri="{9D8B030D-6E8A-4147-A177-3AD203B41FA5}">
                      <a16:colId xmlns:a16="http://schemas.microsoft.com/office/drawing/2014/main" val="11825978"/>
                    </a:ext>
                  </a:extLst>
                </a:gridCol>
                <a:gridCol w="1113276">
                  <a:extLst>
                    <a:ext uri="{9D8B030D-6E8A-4147-A177-3AD203B41FA5}">
                      <a16:colId xmlns:a16="http://schemas.microsoft.com/office/drawing/2014/main" val="910174004"/>
                    </a:ext>
                  </a:extLst>
                </a:gridCol>
              </a:tblGrid>
              <a:tr h="1761526">
                <a:tc>
                  <a:txBody>
                    <a:bodyPr/>
                    <a:lstStyle/>
                    <a:p>
                      <a:pPr algn="ctr" fontAlgn="ctr"/>
                      <a:r>
                        <a:rPr lang="en-US" sz="1500">
                          <a:effectLst/>
                          <a:latin typeface="var(--gotham)"/>
                        </a:rPr>
                        <a:t> </a:t>
                      </a:r>
                    </a:p>
                  </a:txBody>
                  <a:tcPr marL="53795" marR="53795" marT="36888" marB="3688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ctr"/>
                      <a:r>
                        <a:rPr lang="en-US" sz="1000">
                          <a:solidFill>
                            <a:srgbClr val="000000"/>
                          </a:solidFill>
                          <a:effectLst/>
                          <a:latin typeface="Calibri" panose="020F0502020204030204" pitchFamily="34" charset="0"/>
                        </a:rPr>
                        <a:t>Subnet ID</a:t>
                      </a:r>
                      <a:endParaRPr lang="en-US" sz="1500">
                        <a:effectLst/>
                        <a:latin typeface="var(--gotham)"/>
                      </a:endParaRPr>
                    </a:p>
                  </a:txBody>
                  <a:tcPr marL="53795" marR="53795" marT="36888" marB="3688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ctr"/>
                      <a:r>
                        <a:rPr lang="en-US" sz="1000">
                          <a:solidFill>
                            <a:srgbClr val="000000"/>
                          </a:solidFill>
                          <a:effectLst/>
                          <a:latin typeface="Calibri" panose="020F0502020204030204" pitchFamily="34" charset="0"/>
                        </a:rPr>
                        <a:t>Network Mask</a:t>
                      </a:r>
                      <a:endParaRPr lang="en-US" sz="1500">
                        <a:effectLst/>
                        <a:latin typeface="var(--gotham)"/>
                      </a:endParaRPr>
                    </a:p>
                    <a:p>
                      <a:pPr algn="ctr" fontAlgn="ctr"/>
                      <a:r>
                        <a:rPr lang="en-US" sz="1000">
                          <a:solidFill>
                            <a:srgbClr val="000000"/>
                          </a:solidFill>
                          <a:effectLst/>
                          <a:latin typeface="Calibri" panose="020F0502020204030204" pitchFamily="34" charset="0"/>
                        </a:rPr>
                        <a:t>(/prefix)</a:t>
                      </a:r>
                      <a:endParaRPr lang="en-US" sz="1500">
                        <a:effectLst/>
                        <a:latin typeface="var(--gotham)"/>
                      </a:endParaRPr>
                    </a:p>
                  </a:txBody>
                  <a:tcPr marL="53795" marR="53795" marT="36888" marB="3688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ctr"/>
                      <a:r>
                        <a:rPr lang="en-US" sz="1000">
                          <a:solidFill>
                            <a:srgbClr val="000000"/>
                          </a:solidFill>
                          <a:effectLst/>
                          <a:latin typeface="Calibri" panose="020F0502020204030204" pitchFamily="34" charset="0"/>
                        </a:rPr>
                        <a:t>Network Mask</a:t>
                      </a:r>
                      <a:endParaRPr lang="en-US" sz="1500">
                        <a:effectLst/>
                        <a:latin typeface="var(--gotham)"/>
                      </a:endParaRPr>
                    </a:p>
                    <a:p>
                      <a:pPr algn="ctr" fontAlgn="ctr"/>
                      <a:r>
                        <a:rPr lang="en-US" sz="1000">
                          <a:solidFill>
                            <a:srgbClr val="000000"/>
                          </a:solidFill>
                          <a:effectLst/>
                          <a:latin typeface="Calibri" panose="020F0502020204030204" pitchFamily="34" charset="0"/>
                        </a:rPr>
                        <a:t>(Dotted decimal)</a:t>
                      </a:r>
                      <a:endParaRPr lang="en-US" sz="1500">
                        <a:effectLst/>
                        <a:latin typeface="var(--gotham)"/>
                      </a:endParaRPr>
                    </a:p>
                  </a:txBody>
                  <a:tcPr marL="53795" marR="53795" marT="36888" marB="3688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ctr"/>
                      <a:r>
                        <a:rPr lang="en-US" sz="1000">
                          <a:solidFill>
                            <a:srgbClr val="000000"/>
                          </a:solidFill>
                          <a:effectLst/>
                          <a:latin typeface="Calibri" panose="020F0502020204030204" pitchFamily="34" charset="0"/>
                        </a:rPr>
                        <a:t>Network Address</a:t>
                      </a:r>
                      <a:endParaRPr lang="en-US" sz="1500">
                        <a:effectLst/>
                        <a:latin typeface="var(--gotham)"/>
                      </a:endParaRPr>
                    </a:p>
                  </a:txBody>
                  <a:tcPr marL="53795" marR="53795" marT="36888" marB="3688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ctr"/>
                      <a:r>
                        <a:rPr lang="en-US" sz="1000">
                          <a:solidFill>
                            <a:srgbClr val="000000"/>
                          </a:solidFill>
                          <a:effectLst/>
                          <a:latin typeface="Calibri" panose="020F0502020204030204" pitchFamily="34" charset="0"/>
                        </a:rPr>
                        <a:t>First Usable Host Address</a:t>
                      </a:r>
                      <a:endParaRPr lang="en-US" sz="1500">
                        <a:effectLst/>
                        <a:latin typeface="var(--gotham)"/>
                      </a:endParaRPr>
                    </a:p>
                  </a:txBody>
                  <a:tcPr marL="53795" marR="53795" marT="36888" marB="3688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ctr"/>
                      <a:r>
                        <a:rPr lang="en-US" sz="1000">
                          <a:solidFill>
                            <a:srgbClr val="000000"/>
                          </a:solidFill>
                          <a:effectLst/>
                          <a:latin typeface="Calibri" panose="020F0502020204030204" pitchFamily="34" charset="0"/>
                        </a:rPr>
                        <a:t>Last Useable Host Address</a:t>
                      </a:r>
                      <a:endParaRPr lang="en-US" sz="1500">
                        <a:effectLst/>
                        <a:latin typeface="var(--gotham)"/>
                      </a:endParaRPr>
                    </a:p>
                  </a:txBody>
                  <a:tcPr marL="53795" marR="53795" marT="36888" marB="3688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ctr"/>
                      <a:r>
                        <a:rPr lang="en-US" sz="1000">
                          <a:solidFill>
                            <a:srgbClr val="000000"/>
                          </a:solidFill>
                          <a:effectLst/>
                          <a:latin typeface="Calibri" panose="020F0502020204030204" pitchFamily="34" charset="0"/>
                        </a:rPr>
                        <a:t>Broadcast Address</a:t>
                      </a:r>
                      <a:endParaRPr lang="en-US" sz="1500">
                        <a:effectLst/>
                        <a:latin typeface="var(--gotham)"/>
                      </a:endParaRPr>
                    </a:p>
                  </a:txBody>
                  <a:tcPr marL="53795" marR="53795" marT="36888" marB="3688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9739257"/>
                  </a:ext>
                </a:extLst>
              </a:tr>
              <a:tr h="1315570">
                <a:tc>
                  <a:txBody>
                    <a:bodyPr/>
                    <a:lstStyle/>
                    <a:p>
                      <a:pPr algn="l" fontAlgn="ctr"/>
                      <a:r>
                        <a:rPr lang="en-US" sz="1000">
                          <a:solidFill>
                            <a:srgbClr val="000000"/>
                          </a:solidFill>
                          <a:effectLst/>
                          <a:latin typeface="Calibri" panose="020F0502020204030204" pitchFamily="34" charset="0"/>
                        </a:rPr>
                        <a:t>The First Subnet</a:t>
                      </a:r>
                      <a:endParaRPr lang="en-US" sz="1500">
                        <a:effectLst/>
                        <a:latin typeface="var(--gotham)"/>
                      </a:endParaRPr>
                    </a:p>
                  </a:txBody>
                  <a:tcPr marL="53795" marR="53795" marT="36888" marB="3688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ctr"/>
                      <a:r>
                        <a:rPr lang="en-US" sz="900">
                          <a:effectLst/>
                          <a:latin typeface="Calibri" panose="020F0502020204030204" pitchFamily="34" charset="0"/>
                        </a:rPr>
                        <a:t>0</a:t>
                      </a:r>
                      <a:endParaRPr lang="en-US" sz="1500">
                        <a:effectLst/>
                        <a:latin typeface="var(--gotham)"/>
                      </a:endParaRPr>
                    </a:p>
                  </a:txBody>
                  <a:tcPr marL="53795" marR="53795" marT="36888" marB="3688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ctr"/>
                      <a:r>
                        <a:rPr lang="en-US" sz="900">
                          <a:effectLst/>
                          <a:latin typeface="Calibri" panose="020F0502020204030204" pitchFamily="34" charset="0"/>
                        </a:rPr>
                        <a:t>/25</a:t>
                      </a:r>
                      <a:endParaRPr lang="en-US" sz="1500">
                        <a:effectLst/>
                        <a:latin typeface="var(--gotham)"/>
                      </a:endParaRPr>
                    </a:p>
                  </a:txBody>
                  <a:tcPr marL="53795" marR="53795" marT="36888" marB="3688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ctr"/>
                      <a:r>
                        <a:rPr lang="en-US" sz="900" dirty="0">
                          <a:effectLst/>
                          <a:latin typeface="var(--gotham)"/>
                        </a:rPr>
                        <a:t>255.255.255.128</a:t>
                      </a:r>
                    </a:p>
                  </a:txBody>
                  <a:tcPr marL="53795" marR="53795" marT="36888" marB="3688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ctr"/>
                      <a:r>
                        <a:rPr lang="en-US" sz="900">
                          <a:effectLst/>
                          <a:latin typeface="Calibri" panose="020F0502020204030204" pitchFamily="34" charset="0"/>
                        </a:rPr>
                        <a:t>192.168.5.0</a:t>
                      </a:r>
                      <a:endParaRPr lang="en-US" sz="1500">
                        <a:effectLst/>
                        <a:latin typeface="var(--gotham)"/>
                      </a:endParaRPr>
                    </a:p>
                  </a:txBody>
                  <a:tcPr marL="53795" marR="53795" marT="36888" marB="3688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ctr"/>
                      <a:r>
                        <a:rPr lang="en-US" sz="900">
                          <a:effectLst/>
                          <a:latin typeface="Calibri" panose="020F0502020204030204" pitchFamily="34" charset="0"/>
                        </a:rPr>
                        <a:t>192.168.5.1</a:t>
                      </a:r>
                      <a:endParaRPr lang="en-US" sz="1500">
                        <a:effectLst/>
                        <a:latin typeface="var(--gotham)"/>
                      </a:endParaRPr>
                    </a:p>
                  </a:txBody>
                  <a:tcPr marL="53795" marR="53795" marT="36888" marB="3688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ctr"/>
                      <a:r>
                        <a:rPr lang="en-US" sz="900" b="1" dirty="0">
                          <a:effectLst/>
                          <a:latin typeface="var(--gotham-bold)"/>
                        </a:rPr>
                        <a:t>192.168.5.126</a:t>
                      </a:r>
                      <a:endParaRPr lang="en-US" sz="1500" dirty="0">
                        <a:effectLst/>
                        <a:latin typeface="var(--gotham)"/>
                      </a:endParaRPr>
                    </a:p>
                  </a:txBody>
                  <a:tcPr marL="53795" marR="53795" marT="36888" marB="3688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ctr"/>
                      <a:r>
                        <a:rPr lang="en-US" sz="900">
                          <a:effectLst/>
                          <a:latin typeface="Calibri" panose="020F0502020204030204" pitchFamily="34" charset="0"/>
                        </a:rPr>
                        <a:t>192.168.5.127</a:t>
                      </a:r>
                      <a:endParaRPr lang="en-US" sz="1500">
                        <a:effectLst/>
                        <a:latin typeface="var(--gotham)"/>
                      </a:endParaRPr>
                    </a:p>
                  </a:txBody>
                  <a:tcPr marL="53795" marR="53795" marT="36888" marB="3688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1602591"/>
                  </a:ext>
                </a:extLst>
              </a:tr>
              <a:tr h="1540622">
                <a:tc>
                  <a:txBody>
                    <a:bodyPr/>
                    <a:lstStyle/>
                    <a:p>
                      <a:pPr algn="l" fontAlgn="ctr"/>
                      <a:r>
                        <a:rPr lang="en-US" sz="1000">
                          <a:solidFill>
                            <a:srgbClr val="000000"/>
                          </a:solidFill>
                          <a:effectLst/>
                          <a:latin typeface="Calibri" panose="020F0502020204030204" pitchFamily="34" charset="0"/>
                        </a:rPr>
                        <a:t>The Second Subnet</a:t>
                      </a:r>
                      <a:endParaRPr lang="en-US" sz="1500">
                        <a:effectLst/>
                        <a:latin typeface="var(--gotham)"/>
                      </a:endParaRPr>
                    </a:p>
                  </a:txBody>
                  <a:tcPr marL="53795" marR="53795" marT="36888" marB="3688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ctr"/>
                      <a:r>
                        <a:rPr lang="en-US" sz="900">
                          <a:effectLst/>
                          <a:latin typeface="Calibri" panose="020F0502020204030204" pitchFamily="34" charset="0"/>
                        </a:rPr>
                        <a:t>1</a:t>
                      </a:r>
                      <a:endParaRPr lang="en-US" sz="1500">
                        <a:effectLst/>
                        <a:latin typeface="var(--gotham)"/>
                      </a:endParaRPr>
                    </a:p>
                  </a:txBody>
                  <a:tcPr marL="53795" marR="53795" marT="36888" marB="3688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ctr"/>
                      <a:r>
                        <a:rPr lang="en-US" sz="900" b="1" dirty="0">
                          <a:effectLst/>
                          <a:latin typeface="var(--gotham-bold)"/>
                        </a:rPr>
                        <a:t>/25</a:t>
                      </a:r>
                      <a:endParaRPr lang="en-US" sz="1500" dirty="0">
                        <a:effectLst/>
                        <a:latin typeface="var(--gotham)"/>
                      </a:endParaRPr>
                    </a:p>
                  </a:txBody>
                  <a:tcPr marL="53795" marR="53795" marT="36888" marB="3688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ctr"/>
                      <a:r>
                        <a:rPr lang="en-US" sz="900" dirty="0">
                          <a:effectLst/>
                          <a:latin typeface="Calibri" panose="020F0502020204030204" pitchFamily="34" charset="0"/>
                        </a:rPr>
                        <a:t>255.255.255.128</a:t>
                      </a:r>
                      <a:endParaRPr lang="en-US" sz="1500" dirty="0">
                        <a:effectLst/>
                        <a:latin typeface="var(--gotham)"/>
                      </a:endParaRPr>
                    </a:p>
                  </a:txBody>
                  <a:tcPr marL="53795" marR="53795" marT="36888" marB="3688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ctr"/>
                      <a:r>
                        <a:rPr lang="en-US" sz="900" b="1" dirty="0">
                          <a:effectLst/>
                          <a:latin typeface="var(--gotham-bold)"/>
                        </a:rPr>
                        <a:t>192.168.5.128</a:t>
                      </a:r>
                      <a:endParaRPr lang="en-US" sz="1500" dirty="0">
                        <a:effectLst/>
                        <a:latin typeface="var(--gotham)"/>
                      </a:endParaRPr>
                    </a:p>
                  </a:txBody>
                  <a:tcPr marL="53795" marR="53795" marT="36888" marB="3688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ctr"/>
                      <a:r>
                        <a:rPr lang="en-US" sz="900">
                          <a:effectLst/>
                          <a:latin typeface="Calibri" panose="020F0502020204030204" pitchFamily="34" charset="0"/>
                        </a:rPr>
                        <a:t>192.168.5.129</a:t>
                      </a:r>
                      <a:endParaRPr lang="en-US" sz="1500">
                        <a:effectLst/>
                        <a:latin typeface="var(--gotham)"/>
                      </a:endParaRPr>
                    </a:p>
                  </a:txBody>
                  <a:tcPr marL="53795" marR="53795" marT="36888" marB="3688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ctr"/>
                      <a:r>
                        <a:rPr lang="en-US" sz="900">
                          <a:effectLst/>
                          <a:latin typeface="Calibri" panose="020F0502020204030204" pitchFamily="34" charset="0"/>
                        </a:rPr>
                        <a:t>192.168.5.254</a:t>
                      </a:r>
                      <a:endParaRPr lang="en-US" sz="1500">
                        <a:effectLst/>
                        <a:latin typeface="var(--gotham)"/>
                      </a:endParaRPr>
                    </a:p>
                  </a:txBody>
                  <a:tcPr marL="53795" marR="53795" marT="36888" marB="3688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ctr"/>
                      <a:r>
                        <a:rPr lang="en-US" sz="900" b="1" dirty="0">
                          <a:effectLst/>
                          <a:latin typeface="var(--gotham-bold)"/>
                        </a:rPr>
                        <a:t>192.168.5.255</a:t>
                      </a:r>
                      <a:endParaRPr lang="en-US" sz="1500" dirty="0">
                        <a:effectLst/>
                        <a:latin typeface="var(--gotham)"/>
                      </a:endParaRPr>
                    </a:p>
                  </a:txBody>
                  <a:tcPr marL="53795" marR="53795" marT="36888" marB="3688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8069050"/>
                  </a:ext>
                </a:extLst>
              </a:tr>
            </a:tbl>
          </a:graphicData>
        </a:graphic>
      </p:graphicFrame>
      <p:sp>
        <p:nvSpPr>
          <p:cNvPr id="8" name="Rectangle 1">
            <a:extLst>
              <a:ext uri="{FF2B5EF4-FFF2-40B4-BE49-F238E27FC236}">
                <a16:creationId xmlns:a16="http://schemas.microsoft.com/office/drawing/2014/main" id="{6BF3DE0F-EEDD-0BE6-34C2-B66A56C8F791}"/>
              </a:ext>
            </a:extLst>
          </p:cNvPr>
          <p:cNvSpPr>
            <a:spLocks noChangeArrowheads="1"/>
          </p:cNvSpPr>
          <p:nvPr/>
        </p:nvSpPr>
        <p:spPr bwMode="auto">
          <a:xfrm>
            <a:off x="-1" y="113535"/>
            <a:ext cx="1004552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333333"/>
                </a:solidFill>
                <a:effectLst/>
                <a:latin typeface="gotham-book"/>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91381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2570DED-E942-4274-A5C5-61D0403EDC64}"/>
              </a:ext>
            </a:extLst>
          </p:cNvPr>
          <p:cNvSpPr txBox="1">
            <a:spLocks/>
          </p:cNvSpPr>
          <p:nvPr/>
        </p:nvSpPr>
        <p:spPr>
          <a:xfrm>
            <a:off x="533400" y="762000"/>
            <a:ext cx="213360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Loopback Interfaces</a:t>
            </a:r>
          </a:p>
        </p:txBody>
      </p:sp>
      <p:pic>
        <p:nvPicPr>
          <p:cNvPr id="4" name="Picture 3" descr="A screenshot of a computer&#10;&#10;Description automatically generated">
            <a:extLst>
              <a:ext uri="{FF2B5EF4-FFF2-40B4-BE49-F238E27FC236}">
                <a16:creationId xmlns:a16="http://schemas.microsoft.com/office/drawing/2014/main" id="{A0D5211B-4BB4-B4C3-8B0F-4136A58ACA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0776" y="914400"/>
            <a:ext cx="5731224" cy="5791200"/>
          </a:xfrm>
          <a:prstGeom prst="rect">
            <a:avLst/>
          </a:prstGeom>
        </p:spPr>
      </p:pic>
    </p:spTree>
    <p:extLst>
      <p:ext uri="{BB962C8B-B14F-4D97-AF65-F5344CB8AC3E}">
        <p14:creationId xmlns:p14="http://schemas.microsoft.com/office/powerpoint/2010/main" val="3210234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838200" y="1905000"/>
            <a:ext cx="1752600" cy="2133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This screenshot should show two successful ping tests from the </a:t>
            </a:r>
            <a:r>
              <a:rPr lang="en-US" sz="1600" i="1" dirty="0"/>
              <a:t>Computer 1 </a:t>
            </a:r>
            <a:r>
              <a:rPr lang="en-US" sz="1600" dirty="0"/>
              <a:t>VM to the </a:t>
            </a:r>
            <a:r>
              <a:rPr lang="en-US" sz="1600" i="1" dirty="0"/>
              <a:t>Loopback 1</a:t>
            </a:r>
            <a:r>
              <a:rPr lang="en-US" sz="1600" dirty="0"/>
              <a:t> and </a:t>
            </a:r>
            <a:r>
              <a:rPr lang="en-US" sz="1600" i="1" dirty="0"/>
              <a:t>Loopback 2</a:t>
            </a:r>
            <a:r>
              <a:rPr lang="en-US" sz="1600" dirty="0"/>
              <a:t> interfaces.</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723900" y="762000"/>
            <a:ext cx="2133600"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Connectivity Tests</a:t>
            </a:r>
          </a:p>
        </p:txBody>
      </p:sp>
      <p:pic>
        <p:nvPicPr>
          <p:cNvPr id="4" name="Picture 3" descr="A screenshot of a computer&#10;&#10;Description automatically generated with medium confidence">
            <a:extLst>
              <a:ext uri="{FF2B5EF4-FFF2-40B4-BE49-F238E27FC236}">
                <a16:creationId xmlns:a16="http://schemas.microsoft.com/office/drawing/2014/main" id="{475B212B-6FF1-57A0-C9E6-3805348284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500" y="228600"/>
            <a:ext cx="6120153" cy="6170049"/>
          </a:xfrm>
          <a:prstGeom prst="rect">
            <a:avLst/>
          </a:prstGeom>
        </p:spPr>
      </p:pic>
    </p:spTree>
    <p:extLst>
      <p:ext uri="{BB962C8B-B14F-4D97-AF65-F5344CB8AC3E}">
        <p14:creationId xmlns:p14="http://schemas.microsoft.com/office/powerpoint/2010/main" val="2353335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351B104-9B78-4A2B-B970-FA8ABE1CE1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9144002" cy="6858001"/>
            <a:chOff x="0" y="-1"/>
            <a:chExt cx="12192003" cy="6858001"/>
          </a:xfrm>
        </p:grpSpPr>
        <p:sp useBgFill="1">
          <p:nvSpPr>
            <p:cNvPr id="9" name="Rectangle 8">
              <a:extLst>
                <a:ext uri="{FF2B5EF4-FFF2-40B4-BE49-F238E27FC236}">
                  <a16:creationId xmlns:a16="http://schemas.microsoft.com/office/drawing/2014/main" id="{3A130E84-D02F-40FB-9BEB-5202392713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a:extLst>
                <a:ext uri="{FF2B5EF4-FFF2-40B4-BE49-F238E27FC236}">
                  <a16:creationId xmlns:a16="http://schemas.microsoft.com/office/drawing/2014/main" id="{5E142BFD-7D75-4518-BBDF-27C00AB4BC7F}"/>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sp>
        <p:nvSpPr>
          <p:cNvPr id="2" name="Title 1"/>
          <p:cNvSpPr>
            <a:spLocks noGrp="1"/>
          </p:cNvSpPr>
          <p:nvPr>
            <p:ph type="ctrTitle"/>
          </p:nvPr>
        </p:nvSpPr>
        <p:spPr>
          <a:xfrm>
            <a:off x="4961334" y="1122363"/>
            <a:ext cx="3039665" cy="2387600"/>
          </a:xfrm>
        </p:spPr>
        <p:txBody>
          <a:bodyPr>
            <a:normAutofit/>
          </a:bodyPr>
          <a:lstStyle/>
          <a:p>
            <a:br>
              <a:rPr lang="en-US" sz="2300" dirty="0"/>
            </a:br>
            <a:br>
              <a:rPr lang="en-US" sz="2300" dirty="0"/>
            </a:br>
            <a:r>
              <a:rPr lang="en-US" sz="2300" dirty="0"/>
              <a:t>Module 5 </a:t>
            </a:r>
            <a:br>
              <a:rPr lang="en-US" sz="2300" dirty="0"/>
            </a:br>
            <a:br>
              <a:rPr lang="en-US" sz="2300" dirty="0"/>
            </a:br>
            <a:r>
              <a:rPr lang="en-US" sz="2300" dirty="0"/>
              <a:t>Visio Network Diagram</a:t>
            </a:r>
          </a:p>
        </p:txBody>
      </p:sp>
      <p:pic>
        <p:nvPicPr>
          <p:cNvPr id="3" name="Picture 2" descr="Blue blocks and networks technology background">
            <a:extLst>
              <a:ext uri="{FF2B5EF4-FFF2-40B4-BE49-F238E27FC236}">
                <a16:creationId xmlns:a16="http://schemas.microsoft.com/office/drawing/2014/main" id="{F969694F-720A-5FB2-D98B-69894C5C0845}"/>
              </a:ext>
            </a:extLst>
          </p:cNvPr>
          <p:cNvPicPr>
            <a:picLocks noChangeAspect="1"/>
          </p:cNvPicPr>
          <p:nvPr/>
        </p:nvPicPr>
        <p:blipFill rotWithShape="1">
          <a:blip r:embed="rId4"/>
          <a:srcRect l="16378" r="46087"/>
          <a:stretch/>
        </p:blipFill>
        <p:spPr>
          <a:xfrm>
            <a:off x="-4197" y="10"/>
            <a:ext cx="4576197" cy="6857990"/>
          </a:xfrm>
          <a:prstGeom prst="rect">
            <a:avLst/>
          </a:prstGeom>
        </p:spPr>
      </p:pic>
      <p:grpSp>
        <p:nvGrpSpPr>
          <p:cNvPr id="12" name="Group 11">
            <a:extLst>
              <a:ext uri="{FF2B5EF4-FFF2-40B4-BE49-F238E27FC236}">
                <a16:creationId xmlns:a16="http://schemas.microsoft.com/office/drawing/2014/main" id="{D4116A08-770E-4DC3-AAB6-E3E8E6CEC8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728807" cy="6858001"/>
            <a:chOff x="0" y="0"/>
            <a:chExt cx="2305051" cy="6858001"/>
          </a:xfrm>
          <a:solidFill>
            <a:schemeClr val="tx1">
              <a:alpha val="70000"/>
            </a:schemeClr>
          </a:solidFill>
          <a:effectLst/>
        </p:grpSpPr>
        <p:sp>
          <p:nvSpPr>
            <p:cNvPr id="13" name="Rectangle 5">
              <a:extLst>
                <a:ext uri="{FF2B5EF4-FFF2-40B4-BE49-F238E27FC236}">
                  <a16:creationId xmlns:a16="http://schemas.microsoft.com/office/drawing/2014/main" id="{6ADECFB2-F615-49A9-A242-A3D04CADB0B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4" name="Freeform 6">
              <a:extLst>
                <a:ext uri="{FF2B5EF4-FFF2-40B4-BE49-F238E27FC236}">
                  <a16:creationId xmlns:a16="http://schemas.microsoft.com/office/drawing/2014/main" id="{8E1F3AC6-5FF1-401B-91E4-180D1D35601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5" name="Freeform 7">
              <a:extLst>
                <a:ext uri="{FF2B5EF4-FFF2-40B4-BE49-F238E27FC236}">
                  <a16:creationId xmlns:a16="http://schemas.microsoft.com/office/drawing/2014/main" id="{72BC7A9D-387B-4877-B8E6-E8ABA6B265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6" name="Rectangle 8">
              <a:extLst>
                <a:ext uri="{FF2B5EF4-FFF2-40B4-BE49-F238E27FC236}">
                  <a16:creationId xmlns:a16="http://schemas.microsoft.com/office/drawing/2014/main" id="{9114560A-27D6-469D-992E-33A55B40BA0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7" name="Freeform 9">
              <a:extLst>
                <a:ext uri="{FF2B5EF4-FFF2-40B4-BE49-F238E27FC236}">
                  <a16:creationId xmlns:a16="http://schemas.microsoft.com/office/drawing/2014/main" id="{CBF136EF-7DC2-47D2-974C-70044B5E901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8" name="Freeform 10">
              <a:extLst>
                <a:ext uri="{FF2B5EF4-FFF2-40B4-BE49-F238E27FC236}">
                  <a16:creationId xmlns:a16="http://schemas.microsoft.com/office/drawing/2014/main" id="{6B03084D-F566-41C4-BE37-870FB5A0D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9" name="Freeform 11">
              <a:extLst>
                <a:ext uri="{FF2B5EF4-FFF2-40B4-BE49-F238E27FC236}">
                  <a16:creationId xmlns:a16="http://schemas.microsoft.com/office/drawing/2014/main" id="{049DC21B-8236-4901-9ADD-E3167ABDE9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0" name="Freeform 12">
              <a:extLst>
                <a:ext uri="{FF2B5EF4-FFF2-40B4-BE49-F238E27FC236}">
                  <a16:creationId xmlns:a16="http://schemas.microsoft.com/office/drawing/2014/main" id="{304F4FEB-8B5B-45BA-988C-5FBF41059EC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1" name="Freeform 13">
              <a:extLst>
                <a:ext uri="{FF2B5EF4-FFF2-40B4-BE49-F238E27FC236}">
                  <a16:creationId xmlns:a16="http://schemas.microsoft.com/office/drawing/2014/main" id="{E88E24C8-3D76-4C2F-84D1-BC3C2AACA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2" name="Freeform 14">
              <a:extLst>
                <a:ext uri="{FF2B5EF4-FFF2-40B4-BE49-F238E27FC236}">
                  <a16:creationId xmlns:a16="http://schemas.microsoft.com/office/drawing/2014/main" id="{91C91468-4F8A-42F1-9505-02D9241787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3" name="Freeform 15">
              <a:extLst>
                <a:ext uri="{FF2B5EF4-FFF2-40B4-BE49-F238E27FC236}">
                  <a16:creationId xmlns:a16="http://schemas.microsoft.com/office/drawing/2014/main" id="{C22581B1-C426-4189-85D6-C499D6982FF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4" name="Freeform 16">
              <a:extLst>
                <a:ext uri="{FF2B5EF4-FFF2-40B4-BE49-F238E27FC236}">
                  <a16:creationId xmlns:a16="http://schemas.microsoft.com/office/drawing/2014/main" id="{29DFD4C4-0517-4A6B-B423-E55582618D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5" name="Freeform 17">
              <a:extLst>
                <a:ext uri="{FF2B5EF4-FFF2-40B4-BE49-F238E27FC236}">
                  <a16:creationId xmlns:a16="http://schemas.microsoft.com/office/drawing/2014/main" id="{7ACD84D3-D09D-4C94-99D5-51713A1D6B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6" name="Freeform 18">
              <a:extLst>
                <a:ext uri="{FF2B5EF4-FFF2-40B4-BE49-F238E27FC236}">
                  <a16:creationId xmlns:a16="http://schemas.microsoft.com/office/drawing/2014/main" id="{37C2AEAB-1CC9-4A9A-8303-E1E0C12168A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7" name="Freeform 19">
              <a:extLst>
                <a:ext uri="{FF2B5EF4-FFF2-40B4-BE49-F238E27FC236}">
                  <a16:creationId xmlns:a16="http://schemas.microsoft.com/office/drawing/2014/main" id="{20ABD348-58FE-4371-AE12-C66FF8CAC3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8" name="Freeform 20">
              <a:extLst>
                <a:ext uri="{FF2B5EF4-FFF2-40B4-BE49-F238E27FC236}">
                  <a16:creationId xmlns:a16="http://schemas.microsoft.com/office/drawing/2014/main" id="{408E0FAA-F0C5-4CB1-95FE-D3D96830FCE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9" name="Freeform 21">
              <a:extLst>
                <a:ext uri="{FF2B5EF4-FFF2-40B4-BE49-F238E27FC236}">
                  <a16:creationId xmlns:a16="http://schemas.microsoft.com/office/drawing/2014/main" id="{F83C789F-2881-4822-A724-567720953F5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0" name="Freeform 22">
              <a:extLst>
                <a:ext uri="{FF2B5EF4-FFF2-40B4-BE49-F238E27FC236}">
                  <a16:creationId xmlns:a16="http://schemas.microsoft.com/office/drawing/2014/main" id="{6B039120-5C84-4A03-9ADD-32EA6E5D44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1" name="Freeform 23">
              <a:extLst>
                <a:ext uri="{FF2B5EF4-FFF2-40B4-BE49-F238E27FC236}">
                  <a16:creationId xmlns:a16="http://schemas.microsoft.com/office/drawing/2014/main" id="{440E956F-26EB-40C6-B500-1A4BB4ABF75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2" name="Freeform 24">
              <a:extLst>
                <a:ext uri="{FF2B5EF4-FFF2-40B4-BE49-F238E27FC236}">
                  <a16:creationId xmlns:a16="http://schemas.microsoft.com/office/drawing/2014/main" id="{D2449A75-05DC-4791-90F1-335CC6732CB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3" name="Freeform 25">
              <a:extLst>
                <a:ext uri="{FF2B5EF4-FFF2-40B4-BE49-F238E27FC236}">
                  <a16:creationId xmlns:a16="http://schemas.microsoft.com/office/drawing/2014/main" id="{2A0F57CD-8F34-4F1D-BFF3-1293522501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4" name="Freeform 26">
              <a:extLst>
                <a:ext uri="{FF2B5EF4-FFF2-40B4-BE49-F238E27FC236}">
                  <a16:creationId xmlns:a16="http://schemas.microsoft.com/office/drawing/2014/main" id="{DB0DDCCE-FA18-4790-8F10-67FC661721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5" name="Freeform 27">
              <a:extLst>
                <a:ext uri="{FF2B5EF4-FFF2-40B4-BE49-F238E27FC236}">
                  <a16:creationId xmlns:a16="http://schemas.microsoft.com/office/drawing/2014/main" id="{750A8178-D049-42D4-BA77-A262FE55F9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6" name="Freeform 28">
              <a:extLst>
                <a:ext uri="{FF2B5EF4-FFF2-40B4-BE49-F238E27FC236}">
                  <a16:creationId xmlns:a16="http://schemas.microsoft.com/office/drawing/2014/main" id="{B33B9383-8846-404B-85BE-E43F0773794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7" name="Freeform 29">
              <a:extLst>
                <a:ext uri="{FF2B5EF4-FFF2-40B4-BE49-F238E27FC236}">
                  <a16:creationId xmlns:a16="http://schemas.microsoft.com/office/drawing/2014/main" id="{79468103-A660-495B-BFDF-8E7D98A09A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8" name="Freeform 30">
              <a:extLst>
                <a:ext uri="{FF2B5EF4-FFF2-40B4-BE49-F238E27FC236}">
                  <a16:creationId xmlns:a16="http://schemas.microsoft.com/office/drawing/2014/main" id="{06F4CC44-94E1-47AF-893C-19C4A4AB40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9" name="Freeform 31">
              <a:extLst>
                <a:ext uri="{FF2B5EF4-FFF2-40B4-BE49-F238E27FC236}">
                  <a16:creationId xmlns:a16="http://schemas.microsoft.com/office/drawing/2014/main" id="{E87F601E-2166-4FAE-AF96-2A1B17E46E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0" name="Freeform 32">
              <a:extLst>
                <a:ext uri="{FF2B5EF4-FFF2-40B4-BE49-F238E27FC236}">
                  <a16:creationId xmlns:a16="http://schemas.microsoft.com/office/drawing/2014/main" id="{DCDE2745-7AA5-416B-AC78-93C6EAE5D40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1" name="Rectangle 33">
              <a:extLst>
                <a:ext uri="{FF2B5EF4-FFF2-40B4-BE49-F238E27FC236}">
                  <a16:creationId xmlns:a16="http://schemas.microsoft.com/office/drawing/2014/main" id="{7D5F7E44-496F-4025-AFD8-7EEC67AC180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42" name="Freeform 34">
              <a:extLst>
                <a:ext uri="{FF2B5EF4-FFF2-40B4-BE49-F238E27FC236}">
                  <a16:creationId xmlns:a16="http://schemas.microsoft.com/office/drawing/2014/main" id="{FA8ED221-FD77-4CD0-A9B9-3F97E40DCD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3" name="Freeform 35">
              <a:extLst>
                <a:ext uri="{FF2B5EF4-FFF2-40B4-BE49-F238E27FC236}">
                  <a16:creationId xmlns:a16="http://schemas.microsoft.com/office/drawing/2014/main" id="{94922F75-95BC-435D-B4BB-BCE65BACCE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4" name="Freeform 36">
              <a:extLst>
                <a:ext uri="{FF2B5EF4-FFF2-40B4-BE49-F238E27FC236}">
                  <a16:creationId xmlns:a16="http://schemas.microsoft.com/office/drawing/2014/main" id="{CFB94884-EF28-419D-9147-20B2C9B1AB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5" name="Freeform 37">
              <a:extLst>
                <a:ext uri="{FF2B5EF4-FFF2-40B4-BE49-F238E27FC236}">
                  <a16:creationId xmlns:a16="http://schemas.microsoft.com/office/drawing/2014/main" id="{94C72871-F5AC-46D1-97EF-94E4070A704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6" name="Freeform 38">
              <a:extLst>
                <a:ext uri="{FF2B5EF4-FFF2-40B4-BE49-F238E27FC236}">
                  <a16:creationId xmlns:a16="http://schemas.microsoft.com/office/drawing/2014/main" id="{03ED1B15-6247-43B3-BEAE-DB699DE297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7" name="Freeform 39">
              <a:extLst>
                <a:ext uri="{FF2B5EF4-FFF2-40B4-BE49-F238E27FC236}">
                  <a16:creationId xmlns:a16="http://schemas.microsoft.com/office/drawing/2014/main" id="{FA3EA466-B483-4B4A-9FCB-9FFA8E538F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8" name="Freeform 40">
              <a:extLst>
                <a:ext uri="{FF2B5EF4-FFF2-40B4-BE49-F238E27FC236}">
                  <a16:creationId xmlns:a16="http://schemas.microsoft.com/office/drawing/2014/main" id="{CCE5E17C-696E-46EB-B70D-5862742169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9" name="Freeform 41">
              <a:extLst>
                <a:ext uri="{FF2B5EF4-FFF2-40B4-BE49-F238E27FC236}">
                  <a16:creationId xmlns:a16="http://schemas.microsoft.com/office/drawing/2014/main" id="{AB6022EC-6D09-4098-9A97-5A911C08CA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0" name="Freeform 42">
              <a:extLst>
                <a:ext uri="{FF2B5EF4-FFF2-40B4-BE49-F238E27FC236}">
                  <a16:creationId xmlns:a16="http://schemas.microsoft.com/office/drawing/2014/main" id="{7E18073E-1315-4400-ABD9-C34AEAFBFF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1" name="Freeform 43">
              <a:extLst>
                <a:ext uri="{FF2B5EF4-FFF2-40B4-BE49-F238E27FC236}">
                  <a16:creationId xmlns:a16="http://schemas.microsoft.com/office/drawing/2014/main" id="{5510509E-411D-4F1B-BDC6-3E56668963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2" name="Freeform 44">
              <a:extLst>
                <a:ext uri="{FF2B5EF4-FFF2-40B4-BE49-F238E27FC236}">
                  <a16:creationId xmlns:a16="http://schemas.microsoft.com/office/drawing/2014/main" id="{46F1A7E1-EC01-4288-87AE-C3B6434BD0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3" name="Rectangle 45">
              <a:extLst>
                <a:ext uri="{FF2B5EF4-FFF2-40B4-BE49-F238E27FC236}">
                  <a16:creationId xmlns:a16="http://schemas.microsoft.com/office/drawing/2014/main" id="{F7BBA432-5463-415B-BA54-3AA2B92D28B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54" name="Freeform 46">
              <a:extLst>
                <a:ext uri="{FF2B5EF4-FFF2-40B4-BE49-F238E27FC236}">
                  <a16:creationId xmlns:a16="http://schemas.microsoft.com/office/drawing/2014/main" id="{66E19F01-137B-4A95-9313-CE6F778066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5" name="Freeform 47">
              <a:extLst>
                <a:ext uri="{FF2B5EF4-FFF2-40B4-BE49-F238E27FC236}">
                  <a16:creationId xmlns:a16="http://schemas.microsoft.com/office/drawing/2014/main" id="{38C0AACC-51F2-424F-9988-F3B621941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6" name="Freeform 48">
              <a:extLst>
                <a:ext uri="{FF2B5EF4-FFF2-40B4-BE49-F238E27FC236}">
                  <a16:creationId xmlns:a16="http://schemas.microsoft.com/office/drawing/2014/main" id="{7364A775-01A6-4012-88CF-58FDDBE4CB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7" name="Freeform 49">
              <a:extLst>
                <a:ext uri="{FF2B5EF4-FFF2-40B4-BE49-F238E27FC236}">
                  <a16:creationId xmlns:a16="http://schemas.microsoft.com/office/drawing/2014/main" id="{C8C770C5-535A-4F1B-81CA-FD6F32C09A7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8" name="Freeform 50">
              <a:extLst>
                <a:ext uri="{FF2B5EF4-FFF2-40B4-BE49-F238E27FC236}">
                  <a16:creationId xmlns:a16="http://schemas.microsoft.com/office/drawing/2014/main" id="{55F9C3EF-BEB8-4836-8DE0-319E54496E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9" name="Freeform 51">
              <a:extLst>
                <a:ext uri="{FF2B5EF4-FFF2-40B4-BE49-F238E27FC236}">
                  <a16:creationId xmlns:a16="http://schemas.microsoft.com/office/drawing/2014/main" id="{0976D9A1-85FC-406B-8AEA-AE3C056A40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0" name="Freeform 52">
              <a:extLst>
                <a:ext uri="{FF2B5EF4-FFF2-40B4-BE49-F238E27FC236}">
                  <a16:creationId xmlns:a16="http://schemas.microsoft.com/office/drawing/2014/main" id="{68BC6126-2A3A-4F1D-A565-BEF620660A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1" name="Freeform 53">
              <a:extLst>
                <a:ext uri="{FF2B5EF4-FFF2-40B4-BE49-F238E27FC236}">
                  <a16:creationId xmlns:a16="http://schemas.microsoft.com/office/drawing/2014/main" id="{D8C7B98D-F83E-485D-B01D-270242E8FD9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2" name="Freeform 54">
              <a:extLst>
                <a:ext uri="{FF2B5EF4-FFF2-40B4-BE49-F238E27FC236}">
                  <a16:creationId xmlns:a16="http://schemas.microsoft.com/office/drawing/2014/main" id="{93D5E722-D236-478A-A13F-8FA4141D94D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3" name="Freeform 55">
              <a:extLst>
                <a:ext uri="{FF2B5EF4-FFF2-40B4-BE49-F238E27FC236}">
                  <a16:creationId xmlns:a16="http://schemas.microsoft.com/office/drawing/2014/main" id="{ABE1456F-F283-4BD5-A1B9-EF2423B682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4" name="Freeform 56">
              <a:extLst>
                <a:ext uri="{FF2B5EF4-FFF2-40B4-BE49-F238E27FC236}">
                  <a16:creationId xmlns:a16="http://schemas.microsoft.com/office/drawing/2014/main" id="{E4D1AC66-8164-4BBC-89D5-69FE7A4FC2E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5" name="Freeform 57">
              <a:extLst>
                <a:ext uri="{FF2B5EF4-FFF2-40B4-BE49-F238E27FC236}">
                  <a16:creationId xmlns:a16="http://schemas.microsoft.com/office/drawing/2014/main" id="{845A8868-488C-447D-979F-7E01B82AC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6" name="Freeform 58">
              <a:extLst>
                <a:ext uri="{FF2B5EF4-FFF2-40B4-BE49-F238E27FC236}">
                  <a16:creationId xmlns:a16="http://schemas.microsoft.com/office/drawing/2014/main" id="{948639B9-9B88-432B-914E-6B70BAEB1DF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grpSp>
      <p:grpSp>
        <p:nvGrpSpPr>
          <p:cNvPr id="68" name="Group 67">
            <a:extLst>
              <a:ext uri="{FF2B5EF4-FFF2-40B4-BE49-F238E27FC236}">
                <a16:creationId xmlns:a16="http://schemas.microsoft.com/office/drawing/2014/main" id="{77EB1C59-16D1-4C5E-9775-50CB40E022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23684" y="0"/>
            <a:ext cx="506016"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69" name="Freeform 32">
              <a:extLst>
                <a:ext uri="{FF2B5EF4-FFF2-40B4-BE49-F238E27FC236}">
                  <a16:creationId xmlns:a16="http://schemas.microsoft.com/office/drawing/2014/main" id="{08680D14-7FE7-4522-B5EE-76447F8339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0" name="Freeform 33">
              <a:extLst>
                <a:ext uri="{FF2B5EF4-FFF2-40B4-BE49-F238E27FC236}">
                  <a16:creationId xmlns:a16="http://schemas.microsoft.com/office/drawing/2014/main" id="{D82C01B5-EC9C-4883-B130-115321E8B3E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1" name="Freeform 34">
              <a:extLst>
                <a:ext uri="{FF2B5EF4-FFF2-40B4-BE49-F238E27FC236}">
                  <a16:creationId xmlns:a16="http://schemas.microsoft.com/office/drawing/2014/main" id="{DBBE5E83-362F-4EA7-A96D-0BC830A217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2" name="Freeform 35">
              <a:extLst>
                <a:ext uri="{FF2B5EF4-FFF2-40B4-BE49-F238E27FC236}">
                  <a16:creationId xmlns:a16="http://schemas.microsoft.com/office/drawing/2014/main" id="{3971FE03-8B37-43AF-8842-8D4411C3C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3" name="Freeform 36">
              <a:extLst>
                <a:ext uri="{FF2B5EF4-FFF2-40B4-BE49-F238E27FC236}">
                  <a16:creationId xmlns:a16="http://schemas.microsoft.com/office/drawing/2014/main" id="{8E4E3D41-4CF7-4D15-854A-C4330D3900B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4" name="Freeform 37">
              <a:extLst>
                <a:ext uri="{FF2B5EF4-FFF2-40B4-BE49-F238E27FC236}">
                  <a16:creationId xmlns:a16="http://schemas.microsoft.com/office/drawing/2014/main" id="{78B649D7-3C5D-462D-B06A-D065135FE8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5" name="Freeform 38">
              <a:extLst>
                <a:ext uri="{FF2B5EF4-FFF2-40B4-BE49-F238E27FC236}">
                  <a16:creationId xmlns:a16="http://schemas.microsoft.com/office/drawing/2014/main" id="{7A3DDEF1-D28A-48D9-8E48-B2003DF2EE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6" name="Freeform 39">
              <a:extLst>
                <a:ext uri="{FF2B5EF4-FFF2-40B4-BE49-F238E27FC236}">
                  <a16:creationId xmlns:a16="http://schemas.microsoft.com/office/drawing/2014/main" id="{4A56A02B-D000-45AB-B7DB-E47CA8E777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7" name="Freeform 40">
              <a:extLst>
                <a:ext uri="{FF2B5EF4-FFF2-40B4-BE49-F238E27FC236}">
                  <a16:creationId xmlns:a16="http://schemas.microsoft.com/office/drawing/2014/main" id="{343CE08B-7325-4244-99EA-5E58C982DB1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8" name="Rectangle 41">
              <a:extLst>
                <a:ext uri="{FF2B5EF4-FFF2-40B4-BE49-F238E27FC236}">
                  <a16:creationId xmlns:a16="http://schemas.microsoft.com/office/drawing/2014/main" id="{7F08E29E-A67F-410A-A810-7000201BFA8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2570DED-E942-4274-A5C5-61D0403EDC64}"/>
              </a:ext>
            </a:extLst>
          </p:cNvPr>
          <p:cNvSpPr txBox="1">
            <a:spLocks/>
          </p:cNvSpPr>
          <p:nvPr/>
        </p:nvSpPr>
        <p:spPr>
          <a:xfrm>
            <a:off x="840508" y="762000"/>
            <a:ext cx="1790701" cy="2286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a:t>Microsoft Visio Network Diagram</a:t>
            </a:r>
          </a:p>
          <a:p>
            <a:pPr algn="l"/>
            <a:endParaRPr lang="en-US" sz="2800" dirty="0"/>
          </a:p>
        </p:txBody>
      </p:sp>
      <p:pic>
        <p:nvPicPr>
          <p:cNvPr id="4" name="Picture 3" descr="Timeline&#10;&#10;Description automatically generated">
            <a:extLst>
              <a:ext uri="{FF2B5EF4-FFF2-40B4-BE49-F238E27FC236}">
                <a16:creationId xmlns:a16="http://schemas.microsoft.com/office/drawing/2014/main" id="{C9D03025-8D73-FF00-6A69-55629E62EC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1" y="914401"/>
            <a:ext cx="6248399" cy="5562600"/>
          </a:xfrm>
          <a:prstGeom prst="rect">
            <a:avLst/>
          </a:prstGeom>
        </p:spPr>
      </p:pic>
    </p:spTree>
    <p:extLst>
      <p:ext uri="{BB962C8B-B14F-4D97-AF65-F5344CB8AC3E}">
        <p14:creationId xmlns:p14="http://schemas.microsoft.com/office/powerpoint/2010/main" val="3644637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351B104-9B78-4A2B-B970-FA8ABE1CE1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9144002" cy="6858001"/>
            <a:chOff x="0" y="-1"/>
            <a:chExt cx="12192003" cy="6858001"/>
          </a:xfrm>
        </p:grpSpPr>
        <p:sp useBgFill="1">
          <p:nvSpPr>
            <p:cNvPr id="9" name="Rectangle 8">
              <a:extLst>
                <a:ext uri="{FF2B5EF4-FFF2-40B4-BE49-F238E27FC236}">
                  <a16:creationId xmlns:a16="http://schemas.microsoft.com/office/drawing/2014/main" id="{3A130E84-D02F-40FB-9BEB-5202392713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a:extLst>
                <a:ext uri="{FF2B5EF4-FFF2-40B4-BE49-F238E27FC236}">
                  <a16:creationId xmlns:a16="http://schemas.microsoft.com/office/drawing/2014/main" id="{5E142BFD-7D75-4518-BBDF-27C00AB4BC7F}"/>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sp>
        <p:nvSpPr>
          <p:cNvPr id="2" name="Title 1"/>
          <p:cNvSpPr>
            <a:spLocks noGrp="1"/>
          </p:cNvSpPr>
          <p:nvPr>
            <p:ph type="ctrTitle"/>
          </p:nvPr>
        </p:nvSpPr>
        <p:spPr>
          <a:xfrm>
            <a:off x="4961334" y="1122363"/>
            <a:ext cx="3039665" cy="2387600"/>
          </a:xfrm>
        </p:spPr>
        <p:txBody>
          <a:bodyPr>
            <a:normAutofit/>
          </a:bodyPr>
          <a:lstStyle/>
          <a:p>
            <a:br>
              <a:rPr lang="en-US" sz="2300" dirty="0"/>
            </a:br>
            <a:r>
              <a:rPr lang="en-US" sz="2300" dirty="0"/>
              <a:t>Module 6 </a:t>
            </a:r>
            <a:br>
              <a:rPr lang="en-US" sz="2300" dirty="0"/>
            </a:br>
            <a:br>
              <a:rPr lang="en-US" sz="2300" dirty="0"/>
            </a:br>
            <a:r>
              <a:rPr lang="en-US" sz="2300" dirty="0"/>
              <a:t>SOHO Wireless Network Security</a:t>
            </a:r>
          </a:p>
        </p:txBody>
      </p:sp>
      <p:pic>
        <p:nvPicPr>
          <p:cNvPr id="3" name="Picture 2" descr="Blue blocks and networks technology background">
            <a:extLst>
              <a:ext uri="{FF2B5EF4-FFF2-40B4-BE49-F238E27FC236}">
                <a16:creationId xmlns:a16="http://schemas.microsoft.com/office/drawing/2014/main" id="{BEC4F5FB-4CE8-F2D1-D907-0621D0A39C52}"/>
              </a:ext>
            </a:extLst>
          </p:cNvPr>
          <p:cNvPicPr>
            <a:picLocks noChangeAspect="1"/>
          </p:cNvPicPr>
          <p:nvPr/>
        </p:nvPicPr>
        <p:blipFill rotWithShape="1">
          <a:blip r:embed="rId4"/>
          <a:srcRect l="16378" r="46087"/>
          <a:stretch/>
        </p:blipFill>
        <p:spPr>
          <a:xfrm>
            <a:off x="-4197" y="10"/>
            <a:ext cx="4576197" cy="6857990"/>
          </a:xfrm>
          <a:prstGeom prst="rect">
            <a:avLst/>
          </a:prstGeom>
        </p:spPr>
      </p:pic>
      <p:grpSp>
        <p:nvGrpSpPr>
          <p:cNvPr id="12" name="Group 11">
            <a:extLst>
              <a:ext uri="{FF2B5EF4-FFF2-40B4-BE49-F238E27FC236}">
                <a16:creationId xmlns:a16="http://schemas.microsoft.com/office/drawing/2014/main" id="{D4116A08-770E-4DC3-AAB6-E3E8E6CEC8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728807" cy="6858001"/>
            <a:chOff x="0" y="0"/>
            <a:chExt cx="2305051" cy="6858001"/>
          </a:xfrm>
          <a:solidFill>
            <a:schemeClr val="tx1">
              <a:alpha val="70000"/>
            </a:schemeClr>
          </a:solidFill>
          <a:effectLst/>
        </p:grpSpPr>
        <p:sp>
          <p:nvSpPr>
            <p:cNvPr id="13" name="Rectangle 5">
              <a:extLst>
                <a:ext uri="{FF2B5EF4-FFF2-40B4-BE49-F238E27FC236}">
                  <a16:creationId xmlns:a16="http://schemas.microsoft.com/office/drawing/2014/main" id="{6ADECFB2-F615-49A9-A242-A3D04CADB0B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4" name="Freeform 6">
              <a:extLst>
                <a:ext uri="{FF2B5EF4-FFF2-40B4-BE49-F238E27FC236}">
                  <a16:creationId xmlns:a16="http://schemas.microsoft.com/office/drawing/2014/main" id="{8E1F3AC6-5FF1-401B-91E4-180D1D35601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5" name="Freeform 7">
              <a:extLst>
                <a:ext uri="{FF2B5EF4-FFF2-40B4-BE49-F238E27FC236}">
                  <a16:creationId xmlns:a16="http://schemas.microsoft.com/office/drawing/2014/main" id="{72BC7A9D-387B-4877-B8E6-E8ABA6B265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6" name="Rectangle 8">
              <a:extLst>
                <a:ext uri="{FF2B5EF4-FFF2-40B4-BE49-F238E27FC236}">
                  <a16:creationId xmlns:a16="http://schemas.microsoft.com/office/drawing/2014/main" id="{9114560A-27D6-469D-992E-33A55B40BA0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7" name="Freeform 9">
              <a:extLst>
                <a:ext uri="{FF2B5EF4-FFF2-40B4-BE49-F238E27FC236}">
                  <a16:creationId xmlns:a16="http://schemas.microsoft.com/office/drawing/2014/main" id="{CBF136EF-7DC2-47D2-974C-70044B5E901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8" name="Freeform 10">
              <a:extLst>
                <a:ext uri="{FF2B5EF4-FFF2-40B4-BE49-F238E27FC236}">
                  <a16:creationId xmlns:a16="http://schemas.microsoft.com/office/drawing/2014/main" id="{6B03084D-F566-41C4-BE37-870FB5A0D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9" name="Freeform 11">
              <a:extLst>
                <a:ext uri="{FF2B5EF4-FFF2-40B4-BE49-F238E27FC236}">
                  <a16:creationId xmlns:a16="http://schemas.microsoft.com/office/drawing/2014/main" id="{049DC21B-8236-4901-9ADD-E3167ABDE9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0" name="Freeform 12">
              <a:extLst>
                <a:ext uri="{FF2B5EF4-FFF2-40B4-BE49-F238E27FC236}">
                  <a16:creationId xmlns:a16="http://schemas.microsoft.com/office/drawing/2014/main" id="{304F4FEB-8B5B-45BA-988C-5FBF41059EC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1" name="Freeform 13">
              <a:extLst>
                <a:ext uri="{FF2B5EF4-FFF2-40B4-BE49-F238E27FC236}">
                  <a16:creationId xmlns:a16="http://schemas.microsoft.com/office/drawing/2014/main" id="{E88E24C8-3D76-4C2F-84D1-BC3C2AACA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2" name="Freeform 14">
              <a:extLst>
                <a:ext uri="{FF2B5EF4-FFF2-40B4-BE49-F238E27FC236}">
                  <a16:creationId xmlns:a16="http://schemas.microsoft.com/office/drawing/2014/main" id="{91C91468-4F8A-42F1-9505-02D9241787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3" name="Freeform 15">
              <a:extLst>
                <a:ext uri="{FF2B5EF4-FFF2-40B4-BE49-F238E27FC236}">
                  <a16:creationId xmlns:a16="http://schemas.microsoft.com/office/drawing/2014/main" id="{C22581B1-C426-4189-85D6-C499D6982FF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4" name="Freeform 16">
              <a:extLst>
                <a:ext uri="{FF2B5EF4-FFF2-40B4-BE49-F238E27FC236}">
                  <a16:creationId xmlns:a16="http://schemas.microsoft.com/office/drawing/2014/main" id="{29DFD4C4-0517-4A6B-B423-E55582618D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5" name="Freeform 17">
              <a:extLst>
                <a:ext uri="{FF2B5EF4-FFF2-40B4-BE49-F238E27FC236}">
                  <a16:creationId xmlns:a16="http://schemas.microsoft.com/office/drawing/2014/main" id="{7ACD84D3-D09D-4C94-99D5-51713A1D6B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6" name="Freeform 18">
              <a:extLst>
                <a:ext uri="{FF2B5EF4-FFF2-40B4-BE49-F238E27FC236}">
                  <a16:creationId xmlns:a16="http://schemas.microsoft.com/office/drawing/2014/main" id="{37C2AEAB-1CC9-4A9A-8303-E1E0C12168A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7" name="Freeform 19">
              <a:extLst>
                <a:ext uri="{FF2B5EF4-FFF2-40B4-BE49-F238E27FC236}">
                  <a16:creationId xmlns:a16="http://schemas.microsoft.com/office/drawing/2014/main" id="{20ABD348-58FE-4371-AE12-C66FF8CAC3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8" name="Freeform 20">
              <a:extLst>
                <a:ext uri="{FF2B5EF4-FFF2-40B4-BE49-F238E27FC236}">
                  <a16:creationId xmlns:a16="http://schemas.microsoft.com/office/drawing/2014/main" id="{408E0FAA-F0C5-4CB1-95FE-D3D96830FCE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9" name="Freeform 21">
              <a:extLst>
                <a:ext uri="{FF2B5EF4-FFF2-40B4-BE49-F238E27FC236}">
                  <a16:creationId xmlns:a16="http://schemas.microsoft.com/office/drawing/2014/main" id="{F83C789F-2881-4822-A724-567720953F5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0" name="Freeform 22">
              <a:extLst>
                <a:ext uri="{FF2B5EF4-FFF2-40B4-BE49-F238E27FC236}">
                  <a16:creationId xmlns:a16="http://schemas.microsoft.com/office/drawing/2014/main" id="{6B039120-5C84-4A03-9ADD-32EA6E5D44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1" name="Freeform 23">
              <a:extLst>
                <a:ext uri="{FF2B5EF4-FFF2-40B4-BE49-F238E27FC236}">
                  <a16:creationId xmlns:a16="http://schemas.microsoft.com/office/drawing/2014/main" id="{440E956F-26EB-40C6-B500-1A4BB4ABF75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2" name="Freeform 24">
              <a:extLst>
                <a:ext uri="{FF2B5EF4-FFF2-40B4-BE49-F238E27FC236}">
                  <a16:creationId xmlns:a16="http://schemas.microsoft.com/office/drawing/2014/main" id="{D2449A75-05DC-4791-90F1-335CC6732CB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3" name="Freeform 25">
              <a:extLst>
                <a:ext uri="{FF2B5EF4-FFF2-40B4-BE49-F238E27FC236}">
                  <a16:creationId xmlns:a16="http://schemas.microsoft.com/office/drawing/2014/main" id="{2A0F57CD-8F34-4F1D-BFF3-1293522501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4" name="Freeform 26">
              <a:extLst>
                <a:ext uri="{FF2B5EF4-FFF2-40B4-BE49-F238E27FC236}">
                  <a16:creationId xmlns:a16="http://schemas.microsoft.com/office/drawing/2014/main" id="{DB0DDCCE-FA18-4790-8F10-67FC661721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5" name="Freeform 27">
              <a:extLst>
                <a:ext uri="{FF2B5EF4-FFF2-40B4-BE49-F238E27FC236}">
                  <a16:creationId xmlns:a16="http://schemas.microsoft.com/office/drawing/2014/main" id="{750A8178-D049-42D4-BA77-A262FE55F9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6" name="Freeform 28">
              <a:extLst>
                <a:ext uri="{FF2B5EF4-FFF2-40B4-BE49-F238E27FC236}">
                  <a16:creationId xmlns:a16="http://schemas.microsoft.com/office/drawing/2014/main" id="{B33B9383-8846-404B-85BE-E43F0773794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7" name="Freeform 29">
              <a:extLst>
                <a:ext uri="{FF2B5EF4-FFF2-40B4-BE49-F238E27FC236}">
                  <a16:creationId xmlns:a16="http://schemas.microsoft.com/office/drawing/2014/main" id="{79468103-A660-495B-BFDF-8E7D98A09A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8" name="Freeform 30">
              <a:extLst>
                <a:ext uri="{FF2B5EF4-FFF2-40B4-BE49-F238E27FC236}">
                  <a16:creationId xmlns:a16="http://schemas.microsoft.com/office/drawing/2014/main" id="{06F4CC44-94E1-47AF-893C-19C4A4AB40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9" name="Freeform 31">
              <a:extLst>
                <a:ext uri="{FF2B5EF4-FFF2-40B4-BE49-F238E27FC236}">
                  <a16:creationId xmlns:a16="http://schemas.microsoft.com/office/drawing/2014/main" id="{E87F601E-2166-4FAE-AF96-2A1B17E46E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0" name="Freeform 32">
              <a:extLst>
                <a:ext uri="{FF2B5EF4-FFF2-40B4-BE49-F238E27FC236}">
                  <a16:creationId xmlns:a16="http://schemas.microsoft.com/office/drawing/2014/main" id="{DCDE2745-7AA5-416B-AC78-93C6EAE5D40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1" name="Rectangle 33">
              <a:extLst>
                <a:ext uri="{FF2B5EF4-FFF2-40B4-BE49-F238E27FC236}">
                  <a16:creationId xmlns:a16="http://schemas.microsoft.com/office/drawing/2014/main" id="{7D5F7E44-496F-4025-AFD8-7EEC67AC180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42" name="Freeform 34">
              <a:extLst>
                <a:ext uri="{FF2B5EF4-FFF2-40B4-BE49-F238E27FC236}">
                  <a16:creationId xmlns:a16="http://schemas.microsoft.com/office/drawing/2014/main" id="{FA8ED221-FD77-4CD0-A9B9-3F97E40DCD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3" name="Freeform 35">
              <a:extLst>
                <a:ext uri="{FF2B5EF4-FFF2-40B4-BE49-F238E27FC236}">
                  <a16:creationId xmlns:a16="http://schemas.microsoft.com/office/drawing/2014/main" id="{94922F75-95BC-435D-B4BB-BCE65BACCE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4" name="Freeform 36">
              <a:extLst>
                <a:ext uri="{FF2B5EF4-FFF2-40B4-BE49-F238E27FC236}">
                  <a16:creationId xmlns:a16="http://schemas.microsoft.com/office/drawing/2014/main" id="{CFB94884-EF28-419D-9147-20B2C9B1AB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5" name="Freeform 37">
              <a:extLst>
                <a:ext uri="{FF2B5EF4-FFF2-40B4-BE49-F238E27FC236}">
                  <a16:creationId xmlns:a16="http://schemas.microsoft.com/office/drawing/2014/main" id="{94C72871-F5AC-46D1-97EF-94E4070A704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6" name="Freeform 38">
              <a:extLst>
                <a:ext uri="{FF2B5EF4-FFF2-40B4-BE49-F238E27FC236}">
                  <a16:creationId xmlns:a16="http://schemas.microsoft.com/office/drawing/2014/main" id="{03ED1B15-6247-43B3-BEAE-DB699DE297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7" name="Freeform 39">
              <a:extLst>
                <a:ext uri="{FF2B5EF4-FFF2-40B4-BE49-F238E27FC236}">
                  <a16:creationId xmlns:a16="http://schemas.microsoft.com/office/drawing/2014/main" id="{FA3EA466-B483-4B4A-9FCB-9FFA8E538F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8" name="Freeform 40">
              <a:extLst>
                <a:ext uri="{FF2B5EF4-FFF2-40B4-BE49-F238E27FC236}">
                  <a16:creationId xmlns:a16="http://schemas.microsoft.com/office/drawing/2014/main" id="{CCE5E17C-696E-46EB-B70D-5862742169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9" name="Freeform 41">
              <a:extLst>
                <a:ext uri="{FF2B5EF4-FFF2-40B4-BE49-F238E27FC236}">
                  <a16:creationId xmlns:a16="http://schemas.microsoft.com/office/drawing/2014/main" id="{AB6022EC-6D09-4098-9A97-5A911C08CA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0" name="Freeform 42">
              <a:extLst>
                <a:ext uri="{FF2B5EF4-FFF2-40B4-BE49-F238E27FC236}">
                  <a16:creationId xmlns:a16="http://schemas.microsoft.com/office/drawing/2014/main" id="{7E18073E-1315-4400-ABD9-C34AEAFBFF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1" name="Freeform 43">
              <a:extLst>
                <a:ext uri="{FF2B5EF4-FFF2-40B4-BE49-F238E27FC236}">
                  <a16:creationId xmlns:a16="http://schemas.microsoft.com/office/drawing/2014/main" id="{5510509E-411D-4F1B-BDC6-3E56668963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2" name="Freeform 44">
              <a:extLst>
                <a:ext uri="{FF2B5EF4-FFF2-40B4-BE49-F238E27FC236}">
                  <a16:creationId xmlns:a16="http://schemas.microsoft.com/office/drawing/2014/main" id="{46F1A7E1-EC01-4288-87AE-C3B6434BD0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3" name="Rectangle 45">
              <a:extLst>
                <a:ext uri="{FF2B5EF4-FFF2-40B4-BE49-F238E27FC236}">
                  <a16:creationId xmlns:a16="http://schemas.microsoft.com/office/drawing/2014/main" id="{F7BBA432-5463-415B-BA54-3AA2B92D28B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54" name="Freeform 46">
              <a:extLst>
                <a:ext uri="{FF2B5EF4-FFF2-40B4-BE49-F238E27FC236}">
                  <a16:creationId xmlns:a16="http://schemas.microsoft.com/office/drawing/2014/main" id="{66E19F01-137B-4A95-9313-CE6F778066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5" name="Freeform 47">
              <a:extLst>
                <a:ext uri="{FF2B5EF4-FFF2-40B4-BE49-F238E27FC236}">
                  <a16:creationId xmlns:a16="http://schemas.microsoft.com/office/drawing/2014/main" id="{38C0AACC-51F2-424F-9988-F3B621941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6" name="Freeform 48">
              <a:extLst>
                <a:ext uri="{FF2B5EF4-FFF2-40B4-BE49-F238E27FC236}">
                  <a16:creationId xmlns:a16="http://schemas.microsoft.com/office/drawing/2014/main" id="{7364A775-01A6-4012-88CF-58FDDBE4CB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7" name="Freeform 49">
              <a:extLst>
                <a:ext uri="{FF2B5EF4-FFF2-40B4-BE49-F238E27FC236}">
                  <a16:creationId xmlns:a16="http://schemas.microsoft.com/office/drawing/2014/main" id="{C8C770C5-535A-4F1B-81CA-FD6F32C09A7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8" name="Freeform 50">
              <a:extLst>
                <a:ext uri="{FF2B5EF4-FFF2-40B4-BE49-F238E27FC236}">
                  <a16:creationId xmlns:a16="http://schemas.microsoft.com/office/drawing/2014/main" id="{55F9C3EF-BEB8-4836-8DE0-319E54496E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9" name="Freeform 51">
              <a:extLst>
                <a:ext uri="{FF2B5EF4-FFF2-40B4-BE49-F238E27FC236}">
                  <a16:creationId xmlns:a16="http://schemas.microsoft.com/office/drawing/2014/main" id="{0976D9A1-85FC-406B-8AEA-AE3C056A40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0" name="Freeform 52">
              <a:extLst>
                <a:ext uri="{FF2B5EF4-FFF2-40B4-BE49-F238E27FC236}">
                  <a16:creationId xmlns:a16="http://schemas.microsoft.com/office/drawing/2014/main" id="{68BC6126-2A3A-4F1D-A565-BEF620660A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1" name="Freeform 53">
              <a:extLst>
                <a:ext uri="{FF2B5EF4-FFF2-40B4-BE49-F238E27FC236}">
                  <a16:creationId xmlns:a16="http://schemas.microsoft.com/office/drawing/2014/main" id="{D8C7B98D-F83E-485D-B01D-270242E8FD9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2" name="Freeform 54">
              <a:extLst>
                <a:ext uri="{FF2B5EF4-FFF2-40B4-BE49-F238E27FC236}">
                  <a16:creationId xmlns:a16="http://schemas.microsoft.com/office/drawing/2014/main" id="{93D5E722-D236-478A-A13F-8FA4141D94D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3" name="Freeform 55">
              <a:extLst>
                <a:ext uri="{FF2B5EF4-FFF2-40B4-BE49-F238E27FC236}">
                  <a16:creationId xmlns:a16="http://schemas.microsoft.com/office/drawing/2014/main" id="{ABE1456F-F283-4BD5-A1B9-EF2423B682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4" name="Freeform 56">
              <a:extLst>
                <a:ext uri="{FF2B5EF4-FFF2-40B4-BE49-F238E27FC236}">
                  <a16:creationId xmlns:a16="http://schemas.microsoft.com/office/drawing/2014/main" id="{E4D1AC66-8164-4BBC-89D5-69FE7A4FC2E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5" name="Freeform 57">
              <a:extLst>
                <a:ext uri="{FF2B5EF4-FFF2-40B4-BE49-F238E27FC236}">
                  <a16:creationId xmlns:a16="http://schemas.microsoft.com/office/drawing/2014/main" id="{845A8868-488C-447D-979F-7E01B82AC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6" name="Freeform 58">
              <a:extLst>
                <a:ext uri="{FF2B5EF4-FFF2-40B4-BE49-F238E27FC236}">
                  <a16:creationId xmlns:a16="http://schemas.microsoft.com/office/drawing/2014/main" id="{948639B9-9B88-432B-914E-6B70BAEB1DF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grpSp>
      <p:grpSp>
        <p:nvGrpSpPr>
          <p:cNvPr id="68" name="Group 67">
            <a:extLst>
              <a:ext uri="{FF2B5EF4-FFF2-40B4-BE49-F238E27FC236}">
                <a16:creationId xmlns:a16="http://schemas.microsoft.com/office/drawing/2014/main" id="{77EB1C59-16D1-4C5E-9775-50CB40E022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23684" y="0"/>
            <a:ext cx="506016"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69" name="Freeform 32">
              <a:extLst>
                <a:ext uri="{FF2B5EF4-FFF2-40B4-BE49-F238E27FC236}">
                  <a16:creationId xmlns:a16="http://schemas.microsoft.com/office/drawing/2014/main" id="{08680D14-7FE7-4522-B5EE-76447F8339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0" name="Freeform 33">
              <a:extLst>
                <a:ext uri="{FF2B5EF4-FFF2-40B4-BE49-F238E27FC236}">
                  <a16:creationId xmlns:a16="http://schemas.microsoft.com/office/drawing/2014/main" id="{D82C01B5-EC9C-4883-B130-115321E8B3E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1" name="Freeform 34">
              <a:extLst>
                <a:ext uri="{FF2B5EF4-FFF2-40B4-BE49-F238E27FC236}">
                  <a16:creationId xmlns:a16="http://schemas.microsoft.com/office/drawing/2014/main" id="{DBBE5E83-362F-4EA7-A96D-0BC830A217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2" name="Freeform 35">
              <a:extLst>
                <a:ext uri="{FF2B5EF4-FFF2-40B4-BE49-F238E27FC236}">
                  <a16:creationId xmlns:a16="http://schemas.microsoft.com/office/drawing/2014/main" id="{3971FE03-8B37-43AF-8842-8D4411C3C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3" name="Freeform 36">
              <a:extLst>
                <a:ext uri="{FF2B5EF4-FFF2-40B4-BE49-F238E27FC236}">
                  <a16:creationId xmlns:a16="http://schemas.microsoft.com/office/drawing/2014/main" id="{8E4E3D41-4CF7-4D15-854A-C4330D3900B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4" name="Freeform 37">
              <a:extLst>
                <a:ext uri="{FF2B5EF4-FFF2-40B4-BE49-F238E27FC236}">
                  <a16:creationId xmlns:a16="http://schemas.microsoft.com/office/drawing/2014/main" id="{78B649D7-3C5D-462D-B06A-D065135FE8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5" name="Freeform 38">
              <a:extLst>
                <a:ext uri="{FF2B5EF4-FFF2-40B4-BE49-F238E27FC236}">
                  <a16:creationId xmlns:a16="http://schemas.microsoft.com/office/drawing/2014/main" id="{7A3DDEF1-D28A-48D9-8E48-B2003DF2EE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6" name="Freeform 39">
              <a:extLst>
                <a:ext uri="{FF2B5EF4-FFF2-40B4-BE49-F238E27FC236}">
                  <a16:creationId xmlns:a16="http://schemas.microsoft.com/office/drawing/2014/main" id="{4A56A02B-D000-45AB-B7DB-E47CA8E777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7" name="Freeform 40">
              <a:extLst>
                <a:ext uri="{FF2B5EF4-FFF2-40B4-BE49-F238E27FC236}">
                  <a16:creationId xmlns:a16="http://schemas.microsoft.com/office/drawing/2014/main" id="{343CE08B-7325-4244-99EA-5E58C982DB1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8" name="Rectangle 41">
              <a:extLst>
                <a:ext uri="{FF2B5EF4-FFF2-40B4-BE49-F238E27FC236}">
                  <a16:creationId xmlns:a16="http://schemas.microsoft.com/office/drawing/2014/main" id="{7F08E29E-A67F-410A-A810-7000201BFA8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7700" y="685800"/>
            <a:ext cx="7848600" cy="5791200"/>
          </a:xfrm>
        </p:spPr>
        <p:txBody>
          <a:bodyPr>
            <a:normAutofit fontScale="92500" lnSpcReduction="20000"/>
          </a:bodyPr>
          <a:lstStyle/>
          <a:p>
            <a:pPr marL="0" indent="0">
              <a:spcBef>
                <a:spcPts val="0"/>
              </a:spcBef>
              <a:buNone/>
            </a:pPr>
            <a:r>
              <a:rPr lang="en-US" sz="1600" dirty="0"/>
              <a:t>1. </a:t>
            </a:r>
            <a:r>
              <a:rPr lang="en-US" sz="1600" dirty="0">
                <a:solidFill>
                  <a:srgbClr val="16191F"/>
                </a:solidFill>
                <a:effectLst/>
                <a:ea typeface="Calibri" panose="020F0502020204030204" pitchFamily="34" charset="0"/>
                <a:cs typeface="Calibri" panose="020F0502020204030204" pitchFamily="34" charset="0"/>
              </a:rPr>
              <a:t>What are the factory default username and password of a TP-Link router? Why is it important to change the default username and password of a SOHO router? </a:t>
            </a:r>
          </a:p>
          <a:p>
            <a:pPr marL="0" indent="0">
              <a:spcBef>
                <a:spcPts val="0"/>
              </a:spcBef>
              <a:buNone/>
            </a:pPr>
            <a:r>
              <a:rPr lang="en-US" sz="1600" b="1" dirty="0">
                <a:ea typeface="Calibri" panose="020F0502020204030204" pitchFamily="34" charset="0"/>
                <a:cs typeface="Times New Roman" panose="02020603050405020304" pitchFamily="18" charset="0"/>
              </a:rPr>
              <a:t>Answer: It is important to change password and user name to improve security and make it harder to hack into.</a:t>
            </a:r>
          </a:p>
          <a:p>
            <a:pPr marL="0" indent="0">
              <a:spcBef>
                <a:spcPts val="0"/>
              </a:spcBef>
              <a:buNone/>
            </a:pPr>
            <a:endParaRPr lang="en-US" sz="1600" dirty="0">
              <a:effectLst/>
              <a:ea typeface="Calibri" panose="020F0502020204030204" pitchFamily="34" charset="0"/>
              <a:cs typeface="Times New Roman" panose="02020603050405020304" pitchFamily="18" charset="0"/>
            </a:endParaRPr>
          </a:p>
          <a:p>
            <a:pPr algn="just"/>
            <a:r>
              <a:rPr lang="en-US" sz="1600" dirty="0">
                <a:solidFill>
                  <a:srgbClr val="000000"/>
                </a:solidFill>
                <a:latin typeface="Arial" panose="020B0604020202020204" pitchFamily="34" charset="0"/>
              </a:rPr>
              <a:t>Default Username - </a:t>
            </a:r>
            <a:r>
              <a:rPr lang="en-US" sz="1600" b="1" dirty="0">
                <a:solidFill>
                  <a:srgbClr val="36444B"/>
                </a:solidFill>
                <a:latin typeface="Arial" panose="020B0604020202020204" pitchFamily="34" charset="0"/>
              </a:rPr>
              <a:t>admin</a:t>
            </a:r>
            <a:endParaRPr lang="en-US" sz="1600" dirty="0">
              <a:solidFill>
                <a:srgbClr val="000000"/>
              </a:solidFill>
              <a:latin typeface="Arial" panose="020B0604020202020204" pitchFamily="34" charset="0"/>
            </a:endParaRPr>
          </a:p>
          <a:p>
            <a:pPr algn="just"/>
            <a:r>
              <a:rPr lang="en-US" sz="1600" dirty="0">
                <a:solidFill>
                  <a:srgbClr val="000000"/>
                </a:solidFill>
                <a:latin typeface="Arial" panose="020B0604020202020204" pitchFamily="34" charset="0"/>
              </a:rPr>
              <a:t>Default Password - </a:t>
            </a:r>
            <a:r>
              <a:rPr lang="en-US" sz="1600" b="1" dirty="0">
                <a:solidFill>
                  <a:srgbClr val="36444B"/>
                </a:solidFill>
                <a:latin typeface="Arial" panose="020B0604020202020204" pitchFamily="34" charset="0"/>
              </a:rPr>
              <a:t>admin</a:t>
            </a:r>
            <a:endParaRPr lang="en-US" sz="1600" dirty="0">
              <a:solidFill>
                <a:srgbClr val="000000"/>
              </a:solidFill>
              <a:latin typeface="Arial" panose="020B0604020202020204" pitchFamily="34" charset="0"/>
            </a:endParaRPr>
          </a:p>
          <a:p>
            <a:pPr marL="0" indent="0">
              <a:spcBef>
                <a:spcPts val="0"/>
              </a:spcBef>
              <a:buNone/>
            </a:pPr>
            <a:endParaRPr lang="en-US" sz="1600" dirty="0">
              <a:ea typeface="Calibri" panose="020F0502020204030204" pitchFamily="34" charset="0"/>
              <a:cs typeface="Times New Roman" panose="02020603050405020304" pitchFamily="18" charset="0"/>
            </a:endParaRPr>
          </a:p>
          <a:p>
            <a:pPr marL="0" indent="0">
              <a:spcBef>
                <a:spcPts val="0"/>
              </a:spcBef>
              <a:buNone/>
            </a:pPr>
            <a:r>
              <a:rPr lang="en-US" sz="1600" dirty="0">
                <a:effectLst/>
                <a:ea typeface="Calibri" panose="020F0502020204030204" pitchFamily="34" charset="0"/>
                <a:cs typeface="Times New Roman" panose="02020603050405020304" pitchFamily="18" charset="0"/>
              </a:rPr>
              <a:t>2. To protect a SOHO wireless network with a small number of devices, which address management method provides more control, configuring the device IP addresses manually (static IP) or using a DHCP server (dynamic IP)? Why?</a:t>
            </a:r>
          </a:p>
          <a:p>
            <a:pPr marL="0" indent="0">
              <a:spcBef>
                <a:spcPts val="0"/>
              </a:spcBef>
              <a:buNone/>
            </a:pPr>
            <a:r>
              <a:rPr lang="en-US" sz="1600" b="1" dirty="0">
                <a:effectLst/>
                <a:ea typeface="Calibri" panose="020F0502020204030204" pitchFamily="34" charset="0"/>
                <a:cs typeface="Times New Roman" panose="02020603050405020304" pitchFamily="18" charset="0"/>
              </a:rPr>
              <a:t>Answer: </a:t>
            </a:r>
            <a:r>
              <a:rPr lang="en-US" sz="1600" b="0" i="0" dirty="0">
                <a:solidFill>
                  <a:srgbClr val="000000"/>
                </a:solidFill>
                <a:effectLst/>
                <a:latin typeface="Carlito-Italic_s_3"/>
              </a:rPr>
              <a:t>I think that the address management method that provides more control, configuring the device IP address manually is a Static IP addresses because it requires manual configurations and allows network devices to retain the same IP address all the time.</a:t>
            </a:r>
            <a:endParaRPr lang="en-US" sz="1600" b="1" dirty="0">
              <a:effectLst/>
              <a:ea typeface="Calibri" panose="020F0502020204030204" pitchFamily="34" charset="0"/>
              <a:cs typeface="Times New Roman" panose="02020603050405020304" pitchFamily="18" charset="0"/>
            </a:endParaRPr>
          </a:p>
          <a:p>
            <a:pPr marL="0" indent="0">
              <a:spcBef>
                <a:spcPts val="0"/>
              </a:spcBef>
              <a:buNone/>
            </a:pPr>
            <a:endParaRPr lang="en-US" sz="1600" dirty="0">
              <a:ea typeface="Calibri" panose="020F0502020204030204" pitchFamily="34" charset="0"/>
              <a:cs typeface="Times New Roman" panose="02020603050405020304" pitchFamily="18" charset="0"/>
            </a:endParaRPr>
          </a:p>
          <a:p>
            <a:pPr marL="0" indent="0">
              <a:spcBef>
                <a:spcPts val="0"/>
              </a:spcBef>
              <a:buNone/>
            </a:pPr>
            <a:r>
              <a:rPr lang="en-US" sz="1600" dirty="0">
                <a:ea typeface="Calibri" panose="020F0502020204030204" pitchFamily="34" charset="0"/>
                <a:cs typeface="Times New Roman" panose="02020603050405020304" pitchFamily="18" charset="0"/>
              </a:rPr>
              <a:t>3. What does MAC filtering do? If needed, when would you use deny filtering rules and when would you use allow filtering rules? What happens to devices that want to connect, if the “Allow the stations specified by any enabled entries in the list to access” function is enabled but there are no entries in the list?</a:t>
            </a:r>
          </a:p>
          <a:p>
            <a:pPr marL="0" indent="0">
              <a:spcBef>
                <a:spcPts val="0"/>
              </a:spcBef>
              <a:buNone/>
            </a:pPr>
            <a:r>
              <a:rPr lang="en-US" sz="1600" b="1" dirty="0">
                <a:ea typeface="Calibri" panose="020F0502020204030204" pitchFamily="34" charset="0"/>
                <a:cs typeface="Times New Roman" panose="02020603050405020304" pitchFamily="18" charset="0"/>
              </a:rPr>
              <a:t>Answer: </a:t>
            </a:r>
            <a:r>
              <a:rPr lang="en-US" sz="1300" b="0" i="0" dirty="0">
                <a:solidFill>
                  <a:srgbClr val="202124"/>
                </a:solidFill>
                <a:effectLst/>
                <a:latin typeface="Roboto" panose="020B0604020202020204" pitchFamily="2" charset="0"/>
              </a:rPr>
              <a:t>MAC address filtering </a:t>
            </a:r>
            <a:r>
              <a:rPr lang="en-US" sz="1300" i="0" dirty="0">
                <a:solidFill>
                  <a:srgbClr val="202124"/>
                </a:solidFill>
                <a:effectLst/>
                <a:latin typeface="Roboto" panose="020B0604020202020204" pitchFamily="2" charset="0"/>
              </a:rPr>
              <a:t>allows you to block traffic coming from certain known machines or devices. </a:t>
            </a:r>
            <a:r>
              <a:rPr lang="en-US" sz="1300" b="0" i="0" dirty="0">
                <a:solidFill>
                  <a:srgbClr val="202124"/>
                </a:solidFill>
                <a:effectLst/>
                <a:latin typeface="Roboto" panose="020B0604020202020204" pitchFamily="2" charset="0"/>
              </a:rPr>
              <a:t>The router uses the MAC address of a computer or device on the network to identify it and block or permit the access. Traffic coming in from a specified MAC address will be filtered depending upon the policy.</a:t>
            </a:r>
            <a:r>
              <a:rPr lang="en-US" sz="1300" b="0" i="0" dirty="0">
                <a:solidFill>
                  <a:srgbClr val="202124"/>
                </a:solidFill>
                <a:effectLst/>
                <a:latin typeface="Roboto" panose="02000000000000000000" pitchFamily="2" charset="0"/>
              </a:rPr>
              <a:t> To deny Type in the MAC address you want to allow or deny to access the router and give a description for this item. The status should be Enabled and at last, click the Save button</a:t>
            </a:r>
            <a:endParaRPr lang="en-US" sz="1300" b="1" dirty="0">
              <a:effectLst/>
              <a:ea typeface="Calibri" panose="020F0502020204030204" pitchFamily="34" charset="0"/>
              <a:cs typeface="Times New Roman" panose="02020603050405020304" pitchFamily="18" charset="0"/>
            </a:endParaRPr>
          </a:p>
          <a:p>
            <a:pPr>
              <a:buNone/>
            </a:pPr>
            <a:endParaRPr lang="en-US" sz="1600" dirty="0"/>
          </a:p>
          <a:p>
            <a:pPr>
              <a:buNone/>
            </a:pPr>
            <a:endParaRPr lang="en-US" sz="1600" dirty="0"/>
          </a:p>
          <a:p>
            <a:pPr>
              <a:buNone/>
            </a:pPr>
            <a:endParaRPr lang="en-US" sz="1600" dirty="0"/>
          </a:p>
          <a:p>
            <a:pPr>
              <a:buNone/>
            </a:pPr>
            <a:endParaRPr lang="en-US" sz="1600" dirty="0"/>
          </a:p>
          <a:p>
            <a:pPr>
              <a:buNone/>
            </a:pPr>
            <a:endParaRPr lang="en-US" sz="1600" dirty="0"/>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647700" y="304800"/>
            <a:ext cx="49911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a:t>SOHO Wireless Network Security</a:t>
            </a:r>
          </a:p>
        </p:txBody>
      </p:sp>
    </p:spTree>
    <p:extLst>
      <p:ext uri="{BB962C8B-B14F-4D97-AF65-F5344CB8AC3E}">
        <p14:creationId xmlns:p14="http://schemas.microsoft.com/office/powerpoint/2010/main" val="3009306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7700" y="914400"/>
            <a:ext cx="7848600" cy="5562600"/>
          </a:xfrm>
        </p:spPr>
        <p:txBody>
          <a:bodyPr>
            <a:normAutofit fontScale="70000" lnSpcReduction="20000"/>
          </a:bodyPr>
          <a:lstStyle/>
          <a:p>
            <a:pPr marL="0" indent="0">
              <a:spcBef>
                <a:spcPts val="0"/>
              </a:spcBef>
              <a:buNone/>
            </a:pPr>
            <a:r>
              <a:rPr lang="en-US" sz="1600" dirty="0"/>
              <a:t>1. </a:t>
            </a:r>
            <a:r>
              <a:rPr lang="en-US" sz="1600" dirty="0">
                <a:solidFill>
                  <a:srgbClr val="16191F"/>
                </a:solidFill>
                <a:effectLst/>
                <a:ea typeface="Calibri" panose="020F0502020204030204" pitchFamily="34" charset="0"/>
                <a:cs typeface="Calibri" panose="020F0502020204030204" pitchFamily="34" charset="0"/>
              </a:rPr>
              <a:t>What wireless security settings are displayed on the Wireless Security page? Which one is recommended by the vendor? Why? </a:t>
            </a:r>
          </a:p>
          <a:p>
            <a:r>
              <a:rPr lang="en-US" sz="1600" b="1" dirty="0">
                <a:ea typeface="Calibri" panose="020F0502020204030204" pitchFamily="34" charset="0"/>
                <a:cs typeface="Times New Roman" panose="02020603050405020304" pitchFamily="18" charset="0"/>
              </a:rPr>
              <a:t>Answer: </a:t>
            </a:r>
            <a:r>
              <a:rPr lang="en-US" sz="1600" dirty="0">
                <a:latin typeface="Arial" panose="020B0604020202020204" pitchFamily="34" charset="0"/>
              </a:rPr>
              <a:t>For network security, it is strongly recommended to enable wireless security and select WPA2-PSK AES encryption.</a:t>
            </a:r>
            <a:r>
              <a:rPr lang="en-US" sz="1600" b="1" dirty="0">
                <a:solidFill>
                  <a:srgbClr val="36444B"/>
                </a:solidFill>
                <a:latin typeface="Arial" panose="020B0604020202020204" pitchFamily="34" charset="0"/>
              </a:rPr>
              <a:t> </a:t>
            </a:r>
          </a:p>
          <a:p>
            <a:r>
              <a:rPr lang="en-US" sz="1600" dirty="0">
                <a:solidFill>
                  <a:srgbClr val="36444B"/>
                </a:solidFill>
                <a:latin typeface="Arial" panose="020B0604020202020204" pitchFamily="34" charset="0"/>
              </a:rPr>
              <a:t>AES is recommended by vendor</a:t>
            </a:r>
            <a:br>
              <a:rPr lang="en-US" sz="1600" dirty="0"/>
            </a:br>
            <a:r>
              <a:rPr lang="en-US" sz="1600" dirty="0"/>
              <a:t> For </a:t>
            </a:r>
            <a:r>
              <a:rPr lang="en-US" sz="1600" dirty="0">
                <a:latin typeface="Arial" panose="020B0604020202020204" pitchFamily="34" charset="0"/>
              </a:rPr>
              <a:t>encryption</a:t>
            </a:r>
            <a:r>
              <a:rPr lang="en-US" sz="1600" dirty="0">
                <a:solidFill>
                  <a:srgbClr val="000000"/>
                </a:solidFill>
                <a:latin typeface="Arial" panose="020B0604020202020204" pitchFamily="34" charset="0"/>
              </a:rPr>
              <a:t>, you can select either </a:t>
            </a:r>
            <a:r>
              <a:rPr lang="en-US" sz="1600" dirty="0">
                <a:latin typeface="Arial" panose="020B0604020202020204" pitchFamily="34" charset="0"/>
              </a:rPr>
              <a:t>Auto</a:t>
            </a:r>
            <a:r>
              <a:rPr lang="en-US" sz="1600" dirty="0">
                <a:solidFill>
                  <a:srgbClr val="000000"/>
                </a:solidFill>
                <a:latin typeface="Arial" panose="020B0604020202020204" pitchFamily="34" charset="0"/>
              </a:rPr>
              <a:t>, or </a:t>
            </a:r>
            <a:r>
              <a:rPr lang="en-US" sz="1600" dirty="0">
                <a:latin typeface="Arial" panose="020B0604020202020204" pitchFamily="34" charset="0"/>
              </a:rPr>
              <a:t>TKIP</a:t>
            </a:r>
            <a:r>
              <a:rPr lang="en-US" sz="1600" dirty="0">
                <a:solidFill>
                  <a:srgbClr val="000000"/>
                </a:solidFill>
                <a:latin typeface="Arial" panose="020B0604020202020204" pitchFamily="34" charset="0"/>
              </a:rPr>
              <a:t> or </a:t>
            </a:r>
            <a:r>
              <a:rPr lang="en-US" sz="1600" dirty="0">
                <a:latin typeface="Arial" panose="020B0604020202020204" pitchFamily="34" charset="0"/>
              </a:rPr>
              <a:t>AES</a:t>
            </a:r>
            <a:endParaRPr lang="en-US" sz="1600" dirty="0">
              <a:ea typeface="Calibri" panose="020F0502020204030204" pitchFamily="34" charset="0"/>
              <a:cs typeface="Times New Roman" panose="02020603050405020304" pitchFamily="18" charset="0"/>
            </a:endParaRPr>
          </a:p>
          <a:p>
            <a:r>
              <a:rPr lang="en-US" sz="1600" b="1" dirty="0">
                <a:solidFill>
                  <a:srgbClr val="36444B"/>
                </a:solidFill>
                <a:latin typeface="Arial" panose="020B0604020202020204" pitchFamily="34" charset="0"/>
              </a:rPr>
              <a:t>Version:</a:t>
            </a:r>
            <a:r>
              <a:rPr lang="en-US" sz="1600" dirty="0">
                <a:solidFill>
                  <a:srgbClr val="36444B"/>
                </a:solidFill>
                <a:latin typeface="Arial" panose="020B0604020202020204" pitchFamily="34" charset="0"/>
              </a:rPr>
              <a:t>   </a:t>
            </a:r>
          </a:p>
          <a:p>
            <a:r>
              <a:rPr lang="en-US" sz="1600" b="1" dirty="0">
                <a:solidFill>
                  <a:srgbClr val="36444B"/>
                </a:solidFill>
                <a:latin typeface="Arial" panose="020B0604020202020204" pitchFamily="34" charset="0"/>
              </a:rPr>
              <a:t>Encryption:</a:t>
            </a:r>
            <a:r>
              <a:rPr lang="en-US" sz="1600" dirty="0">
                <a:solidFill>
                  <a:srgbClr val="36444B"/>
                </a:solidFill>
                <a:latin typeface="Arial" panose="020B0604020202020204" pitchFamily="34" charset="0"/>
              </a:rPr>
              <a:t>   </a:t>
            </a:r>
          </a:p>
          <a:p>
            <a:r>
              <a:rPr lang="en-US" sz="1600" b="1" dirty="0">
                <a:solidFill>
                  <a:srgbClr val="36444B"/>
                </a:solidFill>
                <a:latin typeface="Arial" panose="020B0604020202020204" pitchFamily="34" charset="0"/>
              </a:rPr>
              <a:t>Wireless Password:</a:t>
            </a:r>
            <a:endParaRPr lang="en-US" sz="1600" dirty="0">
              <a:solidFill>
                <a:srgbClr val="36444B"/>
              </a:solidFill>
              <a:latin typeface="Arial" panose="020B0604020202020204" pitchFamily="34" charset="0"/>
            </a:endParaRPr>
          </a:p>
          <a:p>
            <a:r>
              <a:rPr lang="en-US" sz="1600" b="1" dirty="0">
                <a:solidFill>
                  <a:srgbClr val="36444B"/>
                </a:solidFill>
                <a:latin typeface="Arial" panose="020B0604020202020204" pitchFamily="34" charset="0"/>
              </a:rPr>
              <a:t>Group Key Update Period:</a:t>
            </a:r>
            <a:endParaRPr lang="en-US" sz="1600" dirty="0">
              <a:solidFill>
                <a:srgbClr val="36444B"/>
              </a:solidFill>
              <a:latin typeface="Arial" panose="020B0604020202020204" pitchFamily="34" charset="0"/>
            </a:endParaRPr>
          </a:p>
          <a:p>
            <a:pPr marL="0" indent="0">
              <a:spcBef>
                <a:spcPts val="0"/>
              </a:spcBef>
              <a:buNone/>
            </a:pPr>
            <a:endParaRPr lang="en-US" sz="1600" dirty="0">
              <a:ea typeface="Calibri" panose="020F0502020204030204" pitchFamily="34" charset="0"/>
              <a:cs typeface="Times New Roman" panose="02020603050405020304" pitchFamily="18" charset="0"/>
            </a:endParaRPr>
          </a:p>
          <a:p>
            <a:pPr marL="0" indent="0">
              <a:spcBef>
                <a:spcPts val="0"/>
              </a:spcBef>
              <a:buNone/>
            </a:pPr>
            <a:endParaRPr lang="en-US" sz="1600" dirty="0">
              <a:ea typeface="Calibri" panose="020F0502020204030204" pitchFamily="34" charset="0"/>
              <a:cs typeface="Times New Roman" panose="02020603050405020304" pitchFamily="18" charset="0"/>
            </a:endParaRPr>
          </a:p>
          <a:p>
            <a:pPr marL="0" indent="0">
              <a:spcBef>
                <a:spcPts val="0"/>
              </a:spcBef>
              <a:buNone/>
            </a:pPr>
            <a:endParaRPr lang="en-US" sz="1600" dirty="0">
              <a:ea typeface="Calibri" panose="020F0502020204030204" pitchFamily="34" charset="0"/>
              <a:cs typeface="Times New Roman" panose="02020603050405020304" pitchFamily="18" charset="0"/>
            </a:endParaRPr>
          </a:p>
          <a:p>
            <a:pPr marL="0" indent="0">
              <a:spcBef>
                <a:spcPts val="0"/>
              </a:spcBef>
              <a:buNone/>
            </a:pPr>
            <a:endParaRPr lang="en-US" sz="1600" dirty="0">
              <a:effectLst/>
              <a:ea typeface="Calibri" panose="020F0502020204030204" pitchFamily="34" charset="0"/>
              <a:cs typeface="Times New Roman" panose="02020603050405020304" pitchFamily="18" charset="0"/>
            </a:endParaRPr>
          </a:p>
          <a:p>
            <a:pPr marL="0" indent="0">
              <a:spcBef>
                <a:spcPts val="0"/>
              </a:spcBef>
              <a:buNone/>
            </a:pPr>
            <a:r>
              <a:rPr lang="en-US" sz="1600" dirty="0">
                <a:effectLst/>
                <a:ea typeface="Calibri" panose="020F0502020204030204" pitchFamily="34" charset="0"/>
                <a:cs typeface="Times New Roman" panose="02020603050405020304" pitchFamily="18" charset="0"/>
              </a:rPr>
              <a:t>2. Among the configurations you explored in this module, which one is a true security function? Why?</a:t>
            </a:r>
          </a:p>
          <a:p>
            <a:pPr marL="0" indent="0">
              <a:spcBef>
                <a:spcPts val="0"/>
              </a:spcBef>
              <a:buNone/>
            </a:pPr>
            <a:r>
              <a:rPr lang="en-US" sz="1600" b="1" dirty="0">
                <a:effectLst/>
                <a:ea typeface="Calibri" panose="020F0502020204030204" pitchFamily="34" charset="0"/>
                <a:cs typeface="Times New Roman" panose="02020603050405020304" pitchFamily="18" charset="0"/>
              </a:rPr>
              <a:t>Answer:</a:t>
            </a:r>
          </a:p>
          <a:p>
            <a:pPr marL="0" indent="0">
              <a:spcBef>
                <a:spcPts val="0"/>
              </a:spcBef>
              <a:buNone/>
            </a:pPr>
            <a:r>
              <a:rPr lang="en-US" sz="1600" dirty="0">
                <a:ea typeface="Calibri" panose="020F0502020204030204" pitchFamily="34" charset="0"/>
                <a:cs typeface="Times New Roman" panose="02020603050405020304" pitchFamily="18" charset="0"/>
              </a:rPr>
              <a:t>Ip masking and encryption.  Masking your IP can protect your network from hackers and encryption scrambles the data to where it can't  be read unless you have the decryption key.</a:t>
            </a:r>
          </a:p>
          <a:p>
            <a:pPr marL="0" indent="0">
              <a:spcBef>
                <a:spcPts val="0"/>
              </a:spcBef>
              <a:buNone/>
            </a:pPr>
            <a:endParaRPr lang="en-US" sz="1600" dirty="0">
              <a:effectLst/>
              <a:ea typeface="Calibri" panose="020F0502020204030204" pitchFamily="34" charset="0"/>
              <a:cs typeface="Times New Roman" panose="02020603050405020304" pitchFamily="18" charset="0"/>
            </a:endParaRPr>
          </a:p>
          <a:p>
            <a:pPr marL="0" indent="0">
              <a:spcBef>
                <a:spcPts val="0"/>
              </a:spcBef>
              <a:buNone/>
            </a:pPr>
            <a:endParaRPr lang="en-US" sz="1600" dirty="0">
              <a:ea typeface="Calibri" panose="020F0502020204030204" pitchFamily="34" charset="0"/>
              <a:cs typeface="Times New Roman" panose="02020603050405020304" pitchFamily="18" charset="0"/>
            </a:endParaRPr>
          </a:p>
          <a:p>
            <a:pPr marL="0" indent="0">
              <a:spcBef>
                <a:spcPts val="0"/>
              </a:spcBef>
              <a:buNone/>
            </a:pPr>
            <a:endParaRPr lang="en-US" sz="1600" dirty="0">
              <a:effectLst/>
              <a:ea typeface="Calibri" panose="020F0502020204030204" pitchFamily="34" charset="0"/>
              <a:cs typeface="Times New Roman" panose="02020603050405020304" pitchFamily="18" charset="0"/>
            </a:endParaRPr>
          </a:p>
          <a:p>
            <a:pPr marL="0" indent="0">
              <a:spcBef>
                <a:spcPts val="0"/>
              </a:spcBef>
              <a:buNone/>
            </a:pPr>
            <a:endParaRPr lang="en-US" sz="1600" dirty="0">
              <a:effectLst/>
              <a:ea typeface="Calibri" panose="020F0502020204030204" pitchFamily="34" charset="0"/>
              <a:cs typeface="Times New Roman" panose="02020603050405020304" pitchFamily="18" charset="0"/>
            </a:endParaRPr>
          </a:p>
          <a:p>
            <a:pPr marL="0" indent="0">
              <a:spcBef>
                <a:spcPts val="0"/>
              </a:spcBef>
              <a:buNone/>
            </a:pPr>
            <a:r>
              <a:rPr lang="en-US" sz="1600" dirty="0">
                <a:ea typeface="Calibri" panose="020F0502020204030204" pitchFamily="34" charset="0"/>
                <a:cs typeface="Times New Roman" panose="02020603050405020304" pitchFamily="18" charset="0"/>
              </a:rPr>
              <a:t>3. What would you do to protect your wireless network at home? Why?</a:t>
            </a:r>
          </a:p>
          <a:p>
            <a:pPr marL="0" indent="0">
              <a:spcBef>
                <a:spcPts val="0"/>
              </a:spcBef>
              <a:buNone/>
            </a:pPr>
            <a:r>
              <a:rPr lang="en-US" sz="1600" b="1" dirty="0" err="1">
                <a:ea typeface="Calibri" panose="020F0502020204030204" pitchFamily="34" charset="0"/>
                <a:cs typeface="Times New Roman" panose="02020603050405020304" pitchFamily="18" charset="0"/>
              </a:rPr>
              <a:t>Answer:I</a:t>
            </a:r>
            <a:r>
              <a:rPr lang="en-US" sz="1600" b="1" dirty="0">
                <a:ea typeface="Calibri" panose="020F0502020204030204" pitchFamily="34" charset="0"/>
                <a:cs typeface="Times New Roman" panose="02020603050405020304" pitchFamily="18" charset="0"/>
              </a:rPr>
              <a:t> use Norton firewalls and I use a very long password that I change every 3 months. I don’t use the same password for long because it can become vulnerable the longer you use it. I also use my own mini server to encrypt my data. I have seen peoples live ruined because of identity theft of just emptying their bank account and maxing out credit cards. </a:t>
            </a:r>
            <a:endParaRPr lang="en-US" sz="1600" b="1" dirty="0">
              <a:effectLst/>
              <a:ea typeface="Calibri" panose="020F0502020204030204" pitchFamily="34" charset="0"/>
              <a:cs typeface="Times New Roman" panose="02020603050405020304" pitchFamily="18" charset="0"/>
            </a:endParaRPr>
          </a:p>
          <a:p>
            <a:pPr>
              <a:buNone/>
            </a:pPr>
            <a:endParaRPr lang="en-US" sz="1600" dirty="0"/>
          </a:p>
          <a:p>
            <a:pPr>
              <a:buNone/>
            </a:pPr>
            <a:endParaRPr lang="en-US" sz="1600" dirty="0"/>
          </a:p>
          <a:p>
            <a:pPr>
              <a:buNone/>
            </a:pPr>
            <a:endParaRPr lang="en-US" sz="1600" dirty="0"/>
          </a:p>
          <a:p>
            <a:pPr>
              <a:buNone/>
            </a:pPr>
            <a:endParaRPr lang="en-US" sz="1600" dirty="0"/>
          </a:p>
          <a:p>
            <a:pPr>
              <a:buNone/>
            </a:pPr>
            <a:endParaRPr lang="en-US" sz="1600" dirty="0"/>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647700" y="304800"/>
            <a:ext cx="49911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a:t>SOHO Wireless Network Security</a:t>
            </a:r>
          </a:p>
        </p:txBody>
      </p:sp>
    </p:spTree>
    <p:extLst>
      <p:ext uri="{BB962C8B-B14F-4D97-AF65-F5344CB8AC3E}">
        <p14:creationId xmlns:p14="http://schemas.microsoft.com/office/powerpoint/2010/main" val="18955343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51651-3ABF-B776-1B6C-D1986D146B20}"/>
              </a:ext>
            </a:extLst>
          </p:cNvPr>
          <p:cNvSpPr>
            <a:spLocks noGrp="1"/>
          </p:cNvSpPr>
          <p:nvPr>
            <p:ph type="title"/>
          </p:nvPr>
        </p:nvSpPr>
        <p:spPr/>
        <p:txBody>
          <a:bodyPr/>
          <a:lstStyle/>
          <a:p>
            <a:r>
              <a:rPr lang="en-US" dirty="0"/>
              <a:t>Challenges</a:t>
            </a:r>
          </a:p>
        </p:txBody>
      </p:sp>
      <p:sp>
        <p:nvSpPr>
          <p:cNvPr id="3" name="Content Placeholder 2">
            <a:extLst>
              <a:ext uri="{FF2B5EF4-FFF2-40B4-BE49-F238E27FC236}">
                <a16:creationId xmlns:a16="http://schemas.microsoft.com/office/drawing/2014/main" id="{26AE78CF-F20C-69F1-8476-7333FD86E523}"/>
              </a:ext>
            </a:extLst>
          </p:cNvPr>
          <p:cNvSpPr>
            <a:spLocks noGrp="1"/>
          </p:cNvSpPr>
          <p:nvPr>
            <p:ph idx="1"/>
          </p:nvPr>
        </p:nvSpPr>
        <p:spPr/>
        <p:txBody>
          <a:bodyPr/>
          <a:lstStyle/>
          <a:p>
            <a:r>
              <a:rPr lang="en-US" dirty="0"/>
              <a:t>Understanding of Network IP Address Math </a:t>
            </a:r>
          </a:p>
          <a:p>
            <a:r>
              <a:rPr lang="en-US" dirty="0"/>
              <a:t>Understanding how the SOHO Router works</a:t>
            </a:r>
          </a:p>
          <a:p>
            <a:r>
              <a:rPr lang="en-US" dirty="0"/>
              <a:t>Learning how Visio works</a:t>
            </a:r>
          </a:p>
        </p:txBody>
      </p:sp>
    </p:spTree>
    <p:extLst>
      <p:ext uri="{BB962C8B-B14F-4D97-AF65-F5344CB8AC3E}">
        <p14:creationId xmlns:p14="http://schemas.microsoft.com/office/powerpoint/2010/main" val="1705057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4872A0B-8668-4500-9509-EAA581B26C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9144002" cy="6858001"/>
            <a:chOff x="0" y="-1"/>
            <a:chExt cx="12192003" cy="6858001"/>
          </a:xfrm>
        </p:grpSpPr>
        <p:sp useBgFill="1">
          <p:nvSpPr>
            <p:cNvPr id="10" name="Rectangle 9">
              <a:extLst>
                <a:ext uri="{FF2B5EF4-FFF2-40B4-BE49-F238E27FC236}">
                  <a16:creationId xmlns:a16="http://schemas.microsoft.com/office/drawing/2014/main" id="{8B504305-5526-408E-85F7-F0BA7E527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5827CE64-2533-45A6-9A39-7D5052E5CEE0}"/>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sp>
        <p:nvSpPr>
          <p:cNvPr id="2" name="Title 1">
            <a:extLst>
              <a:ext uri="{FF2B5EF4-FFF2-40B4-BE49-F238E27FC236}">
                <a16:creationId xmlns:a16="http://schemas.microsoft.com/office/drawing/2014/main" id="{88DA9BAC-8016-5B08-F4D6-724B050A83CD}"/>
              </a:ext>
            </a:extLst>
          </p:cNvPr>
          <p:cNvSpPr>
            <a:spLocks noGrp="1"/>
          </p:cNvSpPr>
          <p:nvPr>
            <p:ph type="title"/>
          </p:nvPr>
        </p:nvSpPr>
        <p:spPr>
          <a:xfrm>
            <a:off x="4793459" y="914587"/>
            <a:ext cx="3449239" cy="1478570"/>
          </a:xfrm>
        </p:spPr>
        <p:txBody>
          <a:bodyPr>
            <a:normAutofit/>
          </a:bodyPr>
          <a:lstStyle/>
          <a:p>
            <a:br>
              <a:rPr lang="en-US" sz="2400" dirty="0"/>
            </a:br>
            <a:br>
              <a:rPr lang="en-US" sz="2400" dirty="0"/>
            </a:br>
            <a:r>
              <a:rPr lang="en-US" sz="2400" dirty="0"/>
              <a:t>Module 2</a:t>
            </a:r>
          </a:p>
        </p:txBody>
      </p:sp>
      <p:grpSp>
        <p:nvGrpSpPr>
          <p:cNvPr id="13" name="Group 12">
            <a:extLst>
              <a:ext uri="{FF2B5EF4-FFF2-40B4-BE49-F238E27FC236}">
                <a16:creationId xmlns:a16="http://schemas.microsoft.com/office/drawing/2014/main" id="{240590EE-5428-41AA-95B2-96FCC1CE67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728807" cy="6858001"/>
            <a:chOff x="0" y="0"/>
            <a:chExt cx="2305051" cy="6858001"/>
          </a:xfrm>
          <a:solidFill>
            <a:schemeClr val="tx1">
              <a:alpha val="70000"/>
            </a:schemeClr>
          </a:solidFill>
          <a:effectLst/>
        </p:grpSpPr>
        <p:sp>
          <p:nvSpPr>
            <p:cNvPr id="14" name="Rectangle 13">
              <a:extLst>
                <a:ext uri="{FF2B5EF4-FFF2-40B4-BE49-F238E27FC236}">
                  <a16:creationId xmlns:a16="http://schemas.microsoft.com/office/drawing/2014/main" id="{494DCC55-99C6-45CF-B357-E3848C80934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5" name="Freeform 6">
              <a:extLst>
                <a:ext uri="{FF2B5EF4-FFF2-40B4-BE49-F238E27FC236}">
                  <a16:creationId xmlns:a16="http://schemas.microsoft.com/office/drawing/2014/main" id="{63D64E32-FF0C-4665-B9D8-D1ECAAE5BA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6" name="Freeform 7">
              <a:extLst>
                <a:ext uri="{FF2B5EF4-FFF2-40B4-BE49-F238E27FC236}">
                  <a16:creationId xmlns:a16="http://schemas.microsoft.com/office/drawing/2014/main" id="{3675001D-3840-4589-8190-505A7F52F0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7" name="Rectangle 16">
              <a:extLst>
                <a:ext uri="{FF2B5EF4-FFF2-40B4-BE49-F238E27FC236}">
                  <a16:creationId xmlns:a16="http://schemas.microsoft.com/office/drawing/2014/main" id="{19E34E87-395F-4023-A80E-D1CBAAEBD9B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8" name="Freeform 9">
              <a:extLst>
                <a:ext uri="{FF2B5EF4-FFF2-40B4-BE49-F238E27FC236}">
                  <a16:creationId xmlns:a16="http://schemas.microsoft.com/office/drawing/2014/main" id="{6FB1B38F-1B92-41C3-AA1D-6D6440FB0D7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9" name="Freeform 10">
              <a:extLst>
                <a:ext uri="{FF2B5EF4-FFF2-40B4-BE49-F238E27FC236}">
                  <a16:creationId xmlns:a16="http://schemas.microsoft.com/office/drawing/2014/main" id="{02FBE453-FBD2-4348-8DDA-4A023444E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0" name="Freeform 11">
              <a:extLst>
                <a:ext uri="{FF2B5EF4-FFF2-40B4-BE49-F238E27FC236}">
                  <a16:creationId xmlns:a16="http://schemas.microsoft.com/office/drawing/2014/main" id="{60D719E8-BF78-4F42-B9D1-7F5E02A369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1" name="Freeform 12">
              <a:extLst>
                <a:ext uri="{FF2B5EF4-FFF2-40B4-BE49-F238E27FC236}">
                  <a16:creationId xmlns:a16="http://schemas.microsoft.com/office/drawing/2014/main" id="{5EC70737-9C19-4CF5-84DA-B22A960D53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2" name="Freeform 13">
              <a:extLst>
                <a:ext uri="{FF2B5EF4-FFF2-40B4-BE49-F238E27FC236}">
                  <a16:creationId xmlns:a16="http://schemas.microsoft.com/office/drawing/2014/main" id="{88FD042E-E56E-4360-9620-F811AB9A33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3" name="Freeform 14">
              <a:extLst>
                <a:ext uri="{FF2B5EF4-FFF2-40B4-BE49-F238E27FC236}">
                  <a16:creationId xmlns:a16="http://schemas.microsoft.com/office/drawing/2014/main" id="{18F15D2B-0812-46F6-B0F4-6A6714B543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4" name="Freeform 15">
              <a:extLst>
                <a:ext uri="{FF2B5EF4-FFF2-40B4-BE49-F238E27FC236}">
                  <a16:creationId xmlns:a16="http://schemas.microsoft.com/office/drawing/2014/main" id="{0C2F2A50-98DD-4F92-BDFE-B72E2357667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5" name="Freeform 16">
              <a:extLst>
                <a:ext uri="{FF2B5EF4-FFF2-40B4-BE49-F238E27FC236}">
                  <a16:creationId xmlns:a16="http://schemas.microsoft.com/office/drawing/2014/main" id="{473541D9-6DAE-4718-97D4-8952F4E7CC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6" name="Freeform 17">
              <a:extLst>
                <a:ext uri="{FF2B5EF4-FFF2-40B4-BE49-F238E27FC236}">
                  <a16:creationId xmlns:a16="http://schemas.microsoft.com/office/drawing/2014/main" id="{3A56C5E9-011C-44D2-AF94-3BF5420433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7" name="Freeform 18">
              <a:extLst>
                <a:ext uri="{FF2B5EF4-FFF2-40B4-BE49-F238E27FC236}">
                  <a16:creationId xmlns:a16="http://schemas.microsoft.com/office/drawing/2014/main" id="{CD279E0E-1CD5-4F41-96A5-3A09707E81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8" name="Freeform 19">
              <a:extLst>
                <a:ext uri="{FF2B5EF4-FFF2-40B4-BE49-F238E27FC236}">
                  <a16:creationId xmlns:a16="http://schemas.microsoft.com/office/drawing/2014/main" id="{F5A6F094-9E54-4985-8738-D2067A4F07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9" name="Freeform 20">
              <a:extLst>
                <a:ext uri="{FF2B5EF4-FFF2-40B4-BE49-F238E27FC236}">
                  <a16:creationId xmlns:a16="http://schemas.microsoft.com/office/drawing/2014/main" id="{99D51F59-FA93-490E-B9CF-97BB63747C9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0" name="Freeform 21">
              <a:extLst>
                <a:ext uri="{FF2B5EF4-FFF2-40B4-BE49-F238E27FC236}">
                  <a16:creationId xmlns:a16="http://schemas.microsoft.com/office/drawing/2014/main" id="{3CD83DC6-F4A0-4A4D-AAC3-83983F960DC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1" name="Freeform 22">
              <a:extLst>
                <a:ext uri="{FF2B5EF4-FFF2-40B4-BE49-F238E27FC236}">
                  <a16:creationId xmlns:a16="http://schemas.microsoft.com/office/drawing/2014/main" id="{6E9B4028-C74F-4631-8312-68B30E6E62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2" name="Freeform 23">
              <a:extLst>
                <a:ext uri="{FF2B5EF4-FFF2-40B4-BE49-F238E27FC236}">
                  <a16:creationId xmlns:a16="http://schemas.microsoft.com/office/drawing/2014/main" id="{1E3337C9-1DDE-4E2E-8519-7D2C23C95F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3" name="Freeform 24">
              <a:extLst>
                <a:ext uri="{FF2B5EF4-FFF2-40B4-BE49-F238E27FC236}">
                  <a16:creationId xmlns:a16="http://schemas.microsoft.com/office/drawing/2014/main" id="{754A526E-6EC0-458A-9C4C-008F6749CDD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4" name="Freeform 25">
              <a:extLst>
                <a:ext uri="{FF2B5EF4-FFF2-40B4-BE49-F238E27FC236}">
                  <a16:creationId xmlns:a16="http://schemas.microsoft.com/office/drawing/2014/main" id="{6A3DA723-7448-48CF-8BD2-FED2D4FED5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5" name="Freeform 26">
              <a:extLst>
                <a:ext uri="{FF2B5EF4-FFF2-40B4-BE49-F238E27FC236}">
                  <a16:creationId xmlns:a16="http://schemas.microsoft.com/office/drawing/2014/main" id="{9B506EC1-D8A8-4532-B78B-A236567EE05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6" name="Freeform 27">
              <a:extLst>
                <a:ext uri="{FF2B5EF4-FFF2-40B4-BE49-F238E27FC236}">
                  <a16:creationId xmlns:a16="http://schemas.microsoft.com/office/drawing/2014/main" id="{AA9DFB36-74F4-4977-ABC5-3257EDA331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7" name="Freeform 28">
              <a:extLst>
                <a:ext uri="{FF2B5EF4-FFF2-40B4-BE49-F238E27FC236}">
                  <a16:creationId xmlns:a16="http://schemas.microsoft.com/office/drawing/2014/main" id="{966A7FBA-BB79-4AF0-90C2-5F2BC9F2D1D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8" name="Freeform 29">
              <a:extLst>
                <a:ext uri="{FF2B5EF4-FFF2-40B4-BE49-F238E27FC236}">
                  <a16:creationId xmlns:a16="http://schemas.microsoft.com/office/drawing/2014/main" id="{23BB8A47-FF1B-44E5-8D93-7ADF37F1D7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9" name="Freeform 30">
              <a:extLst>
                <a:ext uri="{FF2B5EF4-FFF2-40B4-BE49-F238E27FC236}">
                  <a16:creationId xmlns:a16="http://schemas.microsoft.com/office/drawing/2014/main" id="{E463E1B7-7BED-4425-95B7-F6F75F87335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0" name="Freeform 31">
              <a:extLst>
                <a:ext uri="{FF2B5EF4-FFF2-40B4-BE49-F238E27FC236}">
                  <a16:creationId xmlns:a16="http://schemas.microsoft.com/office/drawing/2014/main" id="{749D0675-4397-4610-9807-2F7C1CC94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1" name="Freeform 32">
              <a:extLst>
                <a:ext uri="{FF2B5EF4-FFF2-40B4-BE49-F238E27FC236}">
                  <a16:creationId xmlns:a16="http://schemas.microsoft.com/office/drawing/2014/main" id="{DE7617CF-8919-43C3-9557-08D67C7DAF2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2" name="Rectangle 41">
              <a:extLst>
                <a:ext uri="{FF2B5EF4-FFF2-40B4-BE49-F238E27FC236}">
                  <a16:creationId xmlns:a16="http://schemas.microsoft.com/office/drawing/2014/main" id="{3DB68720-7E37-4930-9900-8632140D6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43" name="Freeform 34">
              <a:extLst>
                <a:ext uri="{FF2B5EF4-FFF2-40B4-BE49-F238E27FC236}">
                  <a16:creationId xmlns:a16="http://schemas.microsoft.com/office/drawing/2014/main" id="{202F13DF-5B76-468E-A95E-80780788BD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4" name="Freeform 35">
              <a:extLst>
                <a:ext uri="{FF2B5EF4-FFF2-40B4-BE49-F238E27FC236}">
                  <a16:creationId xmlns:a16="http://schemas.microsoft.com/office/drawing/2014/main" id="{219143C2-6062-4C2C-9563-6534108E35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5" name="Freeform 36">
              <a:extLst>
                <a:ext uri="{FF2B5EF4-FFF2-40B4-BE49-F238E27FC236}">
                  <a16:creationId xmlns:a16="http://schemas.microsoft.com/office/drawing/2014/main" id="{38413A0C-26DB-479B-B747-1D81361007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6" name="Freeform 37">
              <a:extLst>
                <a:ext uri="{FF2B5EF4-FFF2-40B4-BE49-F238E27FC236}">
                  <a16:creationId xmlns:a16="http://schemas.microsoft.com/office/drawing/2014/main" id="{CB526B5F-4FAA-4B4C-8AF8-B98EC74A3D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7" name="Freeform 38">
              <a:extLst>
                <a:ext uri="{FF2B5EF4-FFF2-40B4-BE49-F238E27FC236}">
                  <a16:creationId xmlns:a16="http://schemas.microsoft.com/office/drawing/2014/main" id="{54FFF88E-6D69-4AE9-8378-D16419155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8" name="Freeform 39">
              <a:extLst>
                <a:ext uri="{FF2B5EF4-FFF2-40B4-BE49-F238E27FC236}">
                  <a16:creationId xmlns:a16="http://schemas.microsoft.com/office/drawing/2014/main" id="{8008115A-CE00-4E36-BAF1-B511F21E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9" name="Freeform 40">
              <a:extLst>
                <a:ext uri="{FF2B5EF4-FFF2-40B4-BE49-F238E27FC236}">
                  <a16:creationId xmlns:a16="http://schemas.microsoft.com/office/drawing/2014/main" id="{2935DB29-6F85-47D8-863C-11386389DB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0" name="Freeform 41">
              <a:extLst>
                <a:ext uri="{FF2B5EF4-FFF2-40B4-BE49-F238E27FC236}">
                  <a16:creationId xmlns:a16="http://schemas.microsoft.com/office/drawing/2014/main" id="{4FB8E51B-1AC1-4671-B181-473C29BECD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1" name="Freeform 42">
              <a:extLst>
                <a:ext uri="{FF2B5EF4-FFF2-40B4-BE49-F238E27FC236}">
                  <a16:creationId xmlns:a16="http://schemas.microsoft.com/office/drawing/2014/main" id="{91E6AE4F-959F-4ED7-A199-8C0307E40EA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2" name="Freeform 43">
              <a:extLst>
                <a:ext uri="{FF2B5EF4-FFF2-40B4-BE49-F238E27FC236}">
                  <a16:creationId xmlns:a16="http://schemas.microsoft.com/office/drawing/2014/main" id="{A0445E55-0009-44A5-AA6A-350D9D48A2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3" name="Freeform 44">
              <a:extLst>
                <a:ext uri="{FF2B5EF4-FFF2-40B4-BE49-F238E27FC236}">
                  <a16:creationId xmlns:a16="http://schemas.microsoft.com/office/drawing/2014/main" id="{B5291C75-4ECA-4829-B824-5725C32905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4" name="Rectangle 53">
              <a:extLst>
                <a:ext uri="{FF2B5EF4-FFF2-40B4-BE49-F238E27FC236}">
                  <a16:creationId xmlns:a16="http://schemas.microsoft.com/office/drawing/2014/main" id="{6793376D-3E7C-4F04-8BC8-EC4820622BE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55" name="Freeform 46">
              <a:extLst>
                <a:ext uri="{FF2B5EF4-FFF2-40B4-BE49-F238E27FC236}">
                  <a16:creationId xmlns:a16="http://schemas.microsoft.com/office/drawing/2014/main" id="{3596510A-5528-445D-AFEA-6E3F89BA8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6" name="Freeform 47">
              <a:extLst>
                <a:ext uri="{FF2B5EF4-FFF2-40B4-BE49-F238E27FC236}">
                  <a16:creationId xmlns:a16="http://schemas.microsoft.com/office/drawing/2014/main" id="{E1B69479-D8C9-4E2E-A931-4D49C4FD76D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7" name="Freeform 48">
              <a:extLst>
                <a:ext uri="{FF2B5EF4-FFF2-40B4-BE49-F238E27FC236}">
                  <a16:creationId xmlns:a16="http://schemas.microsoft.com/office/drawing/2014/main" id="{0A759A2E-A8B1-44C8-B3F9-A16714C895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8" name="Freeform 49">
              <a:extLst>
                <a:ext uri="{FF2B5EF4-FFF2-40B4-BE49-F238E27FC236}">
                  <a16:creationId xmlns:a16="http://schemas.microsoft.com/office/drawing/2014/main" id="{6C2B3B3C-1DC9-4352-BB73-801976C8F51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9" name="Freeform 50">
              <a:extLst>
                <a:ext uri="{FF2B5EF4-FFF2-40B4-BE49-F238E27FC236}">
                  <a16:creationId xmlns:a16="http://schemas.microsoft.com/office/drawing/2014/main" id="{EE22E3A8-5789-4189-9AC7-98D6826B03D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0" name="Freeform 51">
              <a:extLst>
                <a:ext uri="{FF2B5EF4-FFF2-40B4-BE49-F238E27FC236}">
                  <a16:creationId xmlns:a16="http://schemas.microsoft.com/office/drawing/2014/main" id="{9AC0FC74-D003-4D0D-9CAF-F6A03739E2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1" name="Freeform 52">
              <a:extLst>
                <a:ext uri="{FF2B5EF4-FFF2-40B4-BE49-F238E27FC236}">
                  <a16:creationId xmlns:a16="http://schemas.microsoft.com/office/drawing/2014/main" id="{126C2057-02E1-4348-ABEB-EAC063A17E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2" name="Freeform 53">
              <a:extLst>
                <a:ext uri="{FF2B5EF4-FFF2-40B4-BE49-F238E27FC236}">
                  <a16:creationId xmlns:a16="http://schemas.microsoft.com/office/drawing/2014/main" id="{5150586D-D743-4392-844F-F2AFCCE649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3" name="Freeform 54">
              <a:extLst>
                <a:ext uri="{FF2B5EF4-FFF2-40B4-BE49-F238E27FC236}">
                  <a16:creationId xmlns:a16="http://schemas.microsoft.com/office/drawing/2014/main" id="{9E5B157A-534E-4879-8013-D02864E76F5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4" name="Freeform 55">
              <a:extLst>
                <a:ext uri="{FF2B5EF4-FFF2-40B4-BE49-F238E27FC236}">
                  <a16:creationId xmlns:a16="http://schemas.microsoft.com/office/drawing/2014/main" id="{CEE2DD73-7E8C-4F26-8E93-8C32D11B26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5" name="Freeform 56">
              <a:extLst>
                <a:ext uri="{FF2B5EF4-FFF2-40B4-BE49-F238E27FC236}">
                  <a16:creationId xmlns:a16="http://schemas.microsoft.com/office/drawing/2014/main" id="{908CAC5F-DD8E-4A58-BD4C-6D8D29FA49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6" name="Freeform 57">
              <a:extLst>
                <a:ext uri="{FF2B5EF4-FFF2-40B4-BE49-F238E27FC236}">
                  <a16:creationId xmlns:a16="http://schemas.microsoft.com/office/drawing/2014/main" id="{20F130CF-281E-408C-9884-5F8B22CA1D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7" name="Freeform 58">
              <a:extLst>
                <a:ext uri="{FF2B5EF4-FFF2-40B4-BE49-F238E27FC236}">
                  <a16:creationId xmlns:a16="http://schemas.microsoft.com/office/drawing/2014/main" id="{3BC78068-9115-4D5D-9B2B-6F9BD9C296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grpSp>
      <p:sp>
        <p:nvSpPr>
          <p:cNvPr id="3" name="Content Placeholder 2">
            <a:extLst>
              <a:ext uri="{FF2B5EF4-FFF2-40B4-BE49-F238E27FC236}">
                <a16:creationId xmlns:a16="http://schemas.microsoft.com/office/drawing/2014/main" id="{5F2E0338-73CE-9063-F475-F29F25AC2312}"/>
              </a:ext>
            </a:extLst>
          </p:cNvPr>
          <p:cNvSpPr>
            <a:spLocks noGrp="1"/>
          </p:cNvSpPr>
          <p:nvPr>
            <p:ph idx="1"/>
          </p:nvPr>
        </p:nvSpPr>
        <p:spPr>
          <a:xfrm>
            <a:off x="4793459" y="2593423"/>
            <a:ext cx="3449240" cy="3541714"/>
          </a:xfrm>
        </p:spPr>
        <p:txBody>
          <a:bodyPr>
            <a:normAutofit/>
          </a:bodyPr>
          <a:lstStyle/>
          <a:p>
            <a:r>
              <a:rPr lang="en-US" dirty="0"/>
              <a:t>Addressing and Protocols </a:t>
            </a:r>
          </a:p>
        </p:txBody>
      </p:sp>
      <p:pic>
        <p:nvPicPr>
          <p:cNvPr id="4" name="Picture 3" descr="Blue blocks and networks technology background">
            <a:extLst>
              <a:ext uri="{FF2B5EF4-FFF2-40B4-BE49-F238E27FC236}">
                <a16:creationId xmlns:a16="http://schemas.microsoft.com/office/drawing/2014/main" id="{DC6DA0B0-9644-EC15-1E69-606DE0140288}"/>
              </a:ext>
            </a:extLst>
          </p:cNvPr>
          <p:cNvPicPr>
            <a:picLocks noChangeAspect="1"/>
          </p:cNvPicPr>
          <p:nvPr/>
        </p:nvPicPr>
        <p:blipFill rotWithShape="1">
          <a:blip r:embed="rId4"/>
          <a:srcRect l="15777" r="46688" b="-446"/>
          <a:stretch/>
        </p:blipFill>
        <p:spPr>
          <a:xfrm>
            <a:off x="-4197" y="10"/>
            <a:ext cx="4576197" cy="6857990"/>
          </a:xfrm>
          <a:prstGeom prst="rect">
            <a:avLst/>
          </a:prstGeom>
        </p:spPr>
      </p:pic>
    </p:spTree>
    <p:extLst>
      <p:ext uri="{BB962C8B-B14F-4D97-AF65-F5344CB8AC3E}">
        <p14:creationId xmlns:p14="http://schemas.microsoft.com/office/powerpoint/2010/main" val="35182587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7700" y="914400"/>
            <a:ext cx="7848600" cy="5791200"/>
          </a:xfrm>
        </p:spPr>
        <p:txBody>
          <a:bodyPr>
            <a:normAutofit/>
          </a:bodyPr>
          <a:lstStyle/>
          <a:p>
            <a:pPr marL="0" indent="0">
              <a:spcBef>
                <a:spcPts val="0"/>
              </a:spcBef>
              <a:buNone/>
            </a:pPr>
            <a:r>
              <a:rPr lang="en-US" dirty="0"/>
              <a:t>1. </a:t>
            </a:r>
          </a:p>
          <a:p>
            <a:pPr marL="0" indent="0">
              <a:spcBef>
                <a:spcPts val="0"/>
              </a:spcBef>
              <a:buNone/>
            </a:pPr>
            <a:r>
              <a:rPr lang="en-US" dirty="0"/>
              <a:t>2.</a:t>
            </a:r>
          </a:p>
          <a:p>
            <a:pPr marL="457200" indent="-457200">
              <a:spcBef>
                <a:spcPts val="0"/>
              </a:spcBef>
              <a:buAutoNum type="arabicPeriod" startAt="3"/>
            </a:pPr>
            <a:r>
              <a:rPr lang="en-US" dirty="0"/>
              <a:t>YouTube</a:t>
            </a:r>
          </a:p>
          <a:p>
            <a:pPr marL="457200" indent="-457200">
              <a:spcBef>
                <a:spcPts val="0"/>
              </a:spcBef>
              <a:buAutoNum type="arabicPeriod" startAt="3"/>
            </a:pPr>
            <a:r>
              <a:rPr lang="en-US" dirty="0"/>
              <a:t>DeVry tutor</a:t>
            </a:r>
          </a:p>
          <a:p>
            <a:pPr marL="457200" indent="-457200">
              <a:spcBef>
                <a:spcPts val="0"/>
              </a:spcBef>
              <a:buAutoNum type="arabicPeriod" startAt="3"/>
            </a:pPr>
            <a:r>
              <a:rPr lang="en-US" dirty="0"/>
              <a:t>InfoSec</a:t>
            </a:r>
          </a:p>
          <a:p>
            <a:pPr marL="457200" indent="-457200">
              <a:spcBef>
                <a:spcPts val="0"/>
              </a:spcBef>
              <a:buAutoNum type="arabicPeriod" startAt="3"/>
            </a:pPr>
            <a:endParaRPr lang="en-US" dirty="0"/>
          </a:p>
          <a:p>
            <a:pPr marL="0" indent="0">
              <a:spcBef>
                <a:spcPts val="0"/>
              </a:spcBef>
              <a:buNone/>
            </a:pPr>
            <a:endParaRPr lang="en-US" sz="1600" dirty="0"/>
          </a:p>
          <a:p>
            <a:pPr>
              <a:buNone/>
            </a:pPr>
            <a:endParaRPr lang="en-US" sz="1600" dirty="0"/>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647700" y="304800"/>
            <a:ext cx="66675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a:t>References and Resources Used</a:t>
            </a:r>
          </a:p>
        </p:txBody>
      </p:sp>
      <p:sp>
        <p:nvSpPr>
          <p:cNvPr id="4" name="TextBox 3">
            <a:extLst>
              <a:ext uri="{FF2B5EF4-FFF2-40B4-BE49-F238E27FC236}">
                <a16:creationId xmlns:a16="http://schemas.microsoft.com/office/drawing/2014/main" id="{2F825A12-4C71-3F53-CD34-73CE03594F0B}"/>
              </a:ext>
            </a:extLst>
          </p:cNvPr>
          <p:cNvSpPr txBox="1"/>
          <p:nvPr/>
        </p:nvSpPr>
        <p:spPr>
          <a:xfrm>
            <a:off x="1066800" y="907366"/>
            <a:ext cx="4572000" cy="461665"/>
          </a:xfrm>
          <a:prstGeom prst="rect">
            <a:avLst/>
          </a:prstGeom>
          <a:noFill/>
        </p:spPr>
        <p:txBody>
          <a:bodyPr wrap="square">
            <a:spAutoFit/>
          </a:bodyPr>
          <a:lstStyle/>
          <a:p>
            <a:r>
              <a:rPr lang="en-US" sz="2400" dirty="0"/>
              <a:t>https://emulator.tp-link.com/</a:t>
            </a:r>
          </a:p>
        </p:txBody>
      </p:sp>
      <p:sp>
        <p:nvSpPr>
          <p:cNvPr id="13" name="TextBox 12">
            <a:extLst>
              <a:ext uri="{FF2B5EF4-FFF2-40B4-BE49-F238E27FC236}">
                <a16:creationId xmlns:a16="http://schemas.microsoft.com/office/drawing/2014/main" id="{AEE4581E-09B3-1600-7DE9-60EC5AF3D4E7}"/>
              </a:ext>
            </a:extLst>
          </p:cNvPr>
          <p:cNvSpPr txBox="1"/>
          <p:nvPr/>
        </p:nvSpPr>
        <p:spPr>
          <a:xfrm>
            <a:off x="1066800" y="1376065"/>
            <a:ext cx="4572000" cy="461665"/>
          </a:xfrm>
          <a:prstGeom prst="rect">
            <a:avLst/>
          </a:prstGeom>
          <a:noFill/>
        </p:spPr>
        <p:txBody>
          <a:bodyPr wrap="square">
            <a:spAutoFit/>
          </a:bodyPr>
          <a:lstStyle/>
          <a:p>
            <a:r>
              <a:rPr lang="en-US" sz="2400" b="0" i="0" dirty="0">
                <a:effectLst/>
                <a:latin typeface="Source Sans Pro" panose="020B0604020202020204" pitchFamily="34" charset="0"/>
              </a:rPr>
              <a:t>Project Guides </a:t>
            </a:r>
            <a:endParaRPr lang="en-US" sz="2400" dirty="0"/>
          </a:p>
        </p:txBody>
      </p:sp>
    </p:spTree>
    <p:extLst>
      <p:ext uri="{BB962C8B-B14F-4D97-AF65-F5344CB8AC3E}">
        <p14:creationId xmlns:p14="http://schemas.microsoft.com/office/powerpoint/2010/main" val="31213286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51651-3ABF-B776-1B6C-D1986D146B20}"/>
              </a:ext>
            </a:extLst>
          </p:cNvPr>
          <p:cNvSpPr>
            <a:spLocks noGrp="1"/>
          </p:cNvSpPr>
          <p:nvPr>
            <p:ph type="title"/>
          </p:nvPr>
        </p:nvSpPr>
        <p:spPr/>
        <p:txBody>
          <a:bodyPr/>
          <a:lstStyle/>
          <a:p>
            <a:r>
              <a:rPr lang="en-US" dirty="0"/>
              <a:t>Career skills acquired</a:t>
            </a:r>
          </a:p>
        </p:txBody>
      </p:sp>
      <p:sp>
        <p:nvSpPr>
          <p:cNvPr id="3" name="Content Placeholder 2">
            <a:extLst>
              <a:ext uri="{FF2B5EF4-FFF2-40B4-BE49-F238E27FC236}">
                <a16:creationId xmlns:a16="http://schemas.microsoft.com/office/drawing/2014/main" id="{26AE78CF-F20C-69F1-8476-7333FD86E523}"/>
              </a:ext>
            </a:extLst>
          </p:cNvPr>
          <p:cNvSpPr>
            <a:spLocks noGrp="1"/>
          </p:cNvSpPr>
          <p:nvPr>
            <p:ph idx="1"/>
          </p:nvPr>
        </p:nvSpPr>
        <p:spPr/>
        <p:txBody>
          <a:bodyPr/>
          <a:lstStyle/>
          <a:p>
            <a:r>
              <a:rPr lang="en-US" dirty="0"/>
              <a:t>Understanding of Network addresses </a:t>
            </a:r>
          </a:p>
          <a:p>
            <a:r>
              <a:rPr lang="en-US" dirty="0"/>
              <a:t>Linking two computers over a network</a:t>
            </a:r>
          </a:p>
          <a:p>
            <a:r>
              <a:rPr lang="en-US" dirty="0"/>
              <a:t>A better understanding of Linux IP Networking</a:t>
            </a:r>
          </a:p>
          <a:p>
            <a:r>
              <a:rPr lang="en-US" dirty="0"/>
              <a:t>Making a Visio Diagram </a:t>
            </a:r>
          </a:p>
        </p:txBody>
      </p:sp>
    </p:spTree>
    <p:extLst>
      <p:ext uri="{BB962C8B-B14F-4D97-AF65-F5344CB8AC3E}">
        <p14:creationId xmlns:p14="http://schemas.microsoft.com/office/powerpoint/2010/main" val="2692000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2570DED-E942-4274-A5C5-61D0403EDC64}"/>
              </a:ext>
            </a:extLst>
          </p:cNvPr>
          <p:cNvSpPr txBox="1">
            <a:spLocks/>
          </p:cNvSpPr>
          <p:nvPr/>
        </p:nvSpPr>
        <p:spPr>
          <a:xfrm>
            <a:off x="609600" y="766618"/>
            <a:ext cx="2133600" cy="6811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t>Preparation</a:t>
            </a:r>
          </a:p>
        </p:txBody>
      </p:sp>
      <p:pic>
        <p:nvPicPr>
          <p:cNvPr id="3" name="Picture 2" descr="Text&#10;&#10;Description automatically generated">
            <a:extLst>
              <a:ext uri="{FF2B5EF4-FFF2-40B4-BE49-F238E27FC236}">
                <a16:creationId xmlns:a16="http://schemas.microsoft.com/office/drawing/2014/main" id="{E77558B2-0AAD-1B8B-E9BC-7F79A373B6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5392" y="1395245"/>
            <a:ext cx="5249008" cy="454835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2570DED-E942-4274-A5C5-61D0403EDC64}"/>
              </a:ext>
            </a:extLst>
          </p:cNvPr>
          <p:cNvSpPr txBox="1">
            <a:spLocks/>
          </p:cNvSpPr>
          <p:nvPr/>
        </p:nvSpPr>
        <p:spPr>
          <a:xfrm>
            <a:off x="609600" y="762000"/>
            <a:ext cx="2133600" cy="990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IPv4 Address Assignment</a:t>
            </a:r>
          </a:p>
        </p:txBody>
      </p:sp>
      <p:pic>
        <p:nvPicPr>
          <p:cNvPr id="6" name="Picture 5" descr="A screenshot of a computer&#10;&#10;Description automatically generated">
            <a:extLst>
              <a:ext uri="{FF2B5EF4-FFF2-40B4-BE49-F238E27FC236}">
                <a16:creationId xmlns:a16="http://schemas.microsoft.com/office/drawing/2014/main" id="{12B85265-C977-AFD2-4949-B3DBDAAB5C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9979" y="990600"/>
            <a:ext cx="5828427" cy="5191605"/>
          </a:xfrm>
          <a:prstGeom prst="rect">
            <a:avLst/>
          </a:prstGeom>
        </p:spPr>
      </p:pic>
    </p:spTree>
    <p:extLst>
      <p:ext uri="{BB962C8B-B14F-4D97-AF65-F5344CB8AC3E}">
        <p14:creationId xmlns:p14="http://schemas.microsoft.com/office/powerpoint/2010/main" val="2974324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351B104-9B78-4A2B-B970-FA8ABE1CE1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9144002" cy="6858001"/>
            <a:chOff x="0" y="-1"/>
            <a:chExt cx="12192003" cy="6858001"/>
          </a:xfrm>
        </p:grpSpPr>
        <p:sp useBgFill="1">
          <p:nvSpPr>
            <p:cNvPr id="9" name="Rectangle 8">
              <a:extLst>
                <a:ext uri="{FF2B5EF4-FFF2-40B4-BE49-F238E27FC236}">
                  <a16:creationId xmlns:a16="http://schemas.microsoft.com/office/drawing/2014/main" id="{3A130E84-D02F-40FB-9BEB-5202392713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a:extLst>
                <a:ext uri="{FF2B5EF4-FFF2-40B4-BE49-F238E27FC236}">
                  <a16:creationId xmlns:a16="http://schemas.microsoft.com/office/drawing/2014/main" id="{5E142BFD-7D75-4518-BBDF-27C00AB4BC7F}"/>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sp>
        <p:nvSpPr>
          <p:cNvPr id="2" name="Title 1"/>
          <p:cNvSpPr>
            <a:spLocks noGrp="1"/>
          </p:cNvSpPr>
          <p:nvPr>
            <p:ph type="ctrTitle"/>
          </p:nvPr>
        </p:nvSpPr>
        <p:spPr>
          <a:xfrm>
            <a:off x="4961334" y="762000"/>
            <a:ext cx="3039665" cy="2747963"/>
          </a:xfrm>
        </p:spPr>
        <p:txBody>
          <a:bodyPr>
            <a:normAutofit/>
          </a:bodyPr>
          <a:lstStyle/>
          <a:p>
            <a:br>
              <a:rPr lang="en-US" sz="2400" dirty="0"/>
            </a:br>
            <a:br>
              <a:rPr lang="en-US" sz="2400" dirty="0"/>
            </a:br>
            <a:r>
              <a:rPr lang="en-US" sz="2400" dirty="0"/>
              <a:t>Module 3 </a:t>
            </a:r>
            <a:br>
              <a:rPr lang="en-US" sz="2400" dirty="0"/>
            </a:br>
            <a:br>
              <a:rPr lang="en-US" sz="2400" dirty="0"/>
            </a:br>
            <a:r>
              <a:rPr lang="en-US" sz="2400" dirty="0"/>
              <a:t>Connectivity Test</a:t>
            </a:r>
            <a:br>
              <a:rPr lang="en-US" sz="2400" dirty="0"/>
            </a:br>
            <a:endParaRPr lang="en-US" sz="2400" dirty="0"/>
          </a:p>
        </p:txBody>
      </p:sp>
      <p:pic>
        <p:nvPicPr>
          <p:cNvPr id="4" name="Picture 3" descr="Blue blocks and networks technology background">
            <a:extLst>
              <a:ext uri="{FF2B5EF4-FFF2-40B4-BE49-F238E27FC236}">
                <a16:creationId xmlns:a16="http://schemas.microsoft.com/office/drawing/2014/main" id="{13BFBDCB-D9E3-CC36-1E65-339EA5754FBF}"/>
              </a:ext>
            </a:extLst>
          </p:cNvPr>
          <p:cNvPicPr>
            <a:picLocks noChangeAspect="1"/>
          </p:cNvPicPr>
          <p:nvPr/>
        </p:nvPicPr>
        <p:blipFill rotWithShape="1">
          <a:blip r:embed="rId4"/>
          <a:srcRect l="15777" r="46688" b="-446"/>
          <a:stretch/>
        </p:blipFill>
        <p:spPr>
          <a:xfrm>
            <a:off x="-4197" y="10"/>
            <a:ext cx="4576197" cy="6857990"/>
          </a:xfrm>
          <a:prstGeom prst="rect">
            <a:avLst/>
          </a:prstGeom>
        </p:spPr>
      </p:pic>
      <p:grpSp>
        <p:nvGrpSpPr>
          <p:cNvPr id="12" name="Group 11">
            <a:extLst>
              <a:ext uri="{FF2B5EF4-FFF2-40B4-BE49-F238E27FC236}">
                <a16:creationId xmlns:a16="http://schemas.microsoft.com/office/drawing/2014/main" id="{D4116A08-770E-4DC3-AAB6-E3E8E6CEC8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728807" cy="6858001"/>
            <a:chOff x="0" y="0"/>
            <a:chExt cx="2305051" cy="6858001"/>
          </a:xfrm>
          <a:solidFill>
            <a:schemeClr val="tx1">
              <a:alpha val="70000"/>
            </a:schemeClr>
          </a:solidFill>
          <a:effectLst/>
        </p:grpSpPr>
        <p:sp>
          <p:nvSpPr>
            <p:cNvPr id="13" name="Rectangle 5">
              <a:extLst>
                <a:ext uri="{FF2B5EF4-FFF2-40B4-BE49-F238E27FC236}">
                  <a16:creationId xmlns:a16="http://schemas.microsoft.com/office/drawing/2014/main" id="{6ADECFB2-F615-49A9-A242-A3D04CADB0B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4" name="Freeform 6">
              <a:extLst>
                <a:ext uri="{FF2B5EF4-FFF2-40B4-BE49-F238E27FC236}">
                  <a16:creationId xmlns:a16="http://schemas.microsoft.com/office/drawing/2014/main" id="{8E1F3AC6-5FF1-401B-91E4-180D1D35601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5" name="Freeform 7">
              <a:extLst>
                <a:ext uri="{FF2B5EF4-FFF2-40B4-BE49-F238E27FC236}">
                  <a16:creationId xmlns:a16="http://schemas.microsoft.com/office/drawing/2014/main" id="{72BC7A9D-387B-4877-B8E6-E8ABA6B265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6" name="Rectangle 8">
              <a:extLst>
                <a:ext uri="{FF2B5EF4-FFF2-40B4-BE49-F238E27FC236}">
                  <a16:creationId xmlns:a16="http://schemas.microsoft.com/office/drawing/2014/main" id="{9114560A-27D6-469D-992E-33A55B40BA0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7" name="Freeform 9">
              <a:extLst>
                <a:ext uri="{FF2B5EF4-FFF2-40B4-BE49-F238E27FC236}">
                  <a16:creationId xmlns:a16="http://schemas.microsoft.com/office/drawing/2014/main" id="{CBF136EF-7DC2-47D2-974C-70044B5E901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8" name="Freeform 10">
              <a:extLst>
                <a:ext uri="{FF2B5EF4-FFF2-40B4-BE49-F238E27FC236}">
                  <a16:creationId xmlns:a16="http://schemas.microsoft.com/office/drawing/2014/main" id="{6B03084D-F566-41C4-BE37-870FB5A0D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9" name="Freeform 11">
              <a:extLst>
                <a:ext uri="{FF2B5EF4-FFF2-40B4-BE49-F238E27FC236}">
                  <a16:creationId xmlns:a16="http://schemas.microsoft.com/office/drawing/2014/main" id="{049DC21B-8236-4901-9ADD-E3167ABDE9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0" name="Freeform 12">
              <a:extLst>
                <a:ext uri="{FF2B5EF4-FFF2-40B4-BE49-F238E27FC236}">
                  <a16:creationId xmlns:a16="http://schemas.microsoft.com/office/drawing/2014/main" id="{304F4FEB-8B5B-45BA-988C-5FBF41059EC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1" name="Freeform 13">
              <a:extLst>
                <a:ext uri="{FF2B5EF4-FFF2-40B4-BE49-F238E27FC236}">
                  <a16:creationId xmlns:a16="http://schemas.microsoft.com/office/drawing/2014/main" id="{E88E24C8-3D76-4C2F-84D1-BC3C2AACA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2" name="Freeform 14">
              <a:extLst>
                <a:ext uri="{FF2B5EF4-FFF2-40B4-BE49-F238E27FC236}">
                  <a16:creationId xmlns:a16="http://schemas.microsoft.com/office/drawing/2014/main" id="{91C91468-4F8A-42F1-9505-02D9241787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3" name="Freeform 15">
              <a:extLst>
                <a:ext uri="{FF2B5EF4-FFF2-40B4-BE49-F238E27FC236}">
                  <a16:creationId xmlns:a16="http://schemas.microsoft.com/office/drawing/2014/main" id="{C22581B1-C426-4189-85D6-C499D6982FF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4" name="Freeform 16">
              <a:extLst>
                <a:ext uri="{FF2B5EF4-FFF2-40B4-BE49-F238E27FC236}">
                  <a16:creationId xmlns:a16="http://schemas.microsoft.com/office/drawing/2014/main" id="{29DFD4C4-0517-4A6B-B423-E55582618D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5" name="Freeform 17">
              <a:extLst>
                <a:ext uri="{FF2B5EF4-FFF2-40B4-BE49-F238E27FC236}">
                  <a16:creationId xmlns:a16="http://schemas.microsoft.com/office/drawing/2014/main" id="{7ACD84D3-D09D-4C94-99D5-51713A1D6B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6" name="Freeform 18">
              <a:extLst>
                <a:ext uri="{FF2B5EF4-FFF2-40B4-BE49-F238E27FC236}">
                  <a16:creationId xmlns:a16="http://schemas.microsoft.com/office/drawing/2014/main" id="{37C2AEAB-1CC9-4A9A-8303-E1E0C12168A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7" name="Freeform 19">
              <a:extLst>
                <a:ext uri="{FF2B5EF4-FFF2-40B4-BE49-F238E27FC236}">
                  <a16:creationId xmlns:a16="http://schemas.microsoft.com/office/drawing/2014/main" id="{20ABD348-58FE-4371-AE12-C66FF8CAC3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8" name="Freeform 20">
              <a:extLst>
                <a:ext uri="{FF2B5EF4-FFF2-40B4-BE49-F238E27FC236}">
                  <a16:creationId xmlns:a16="http://schemas.microsoft.com/office/drawing/2014/main" id="{408E0FAA-F0C5-4CB1-95FE-D3D96830FCE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9" name="Freeform 21">
              <a:extLst>
                <a:ext uri="{FF2B5EF4-FFF2-40B4-BE49-F238E27FC236}">
                  <a16:creationId xmlns:a16="http://schemas.microsoft.com/office/drawing/2014/main" id="{F83C789F-2881-4822-A724-567720953F5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0" name="Freeform 22">
              <a:extLst>
                <a:ext uri="{FF2B5EF4-FFF2-40B4-BE49-F238E27FC236}">
                  <a16:creationId xmlns:a16="http://schemas.microsoft.com/office/drawing/2014/main" id="{6B039120-5C84-4A03-9ADD-32EA6E5D44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1" name="Freeform 23">
              <a:extLst>
                <a:ext uri="{FF2B5EF4-FFF2-40B4-BE49-F238E27FC236}">
                  <a16:creationId xmlns:a16="http://schemas.microsoft.com/office/drawing/2014/main" id="{440E956F-26EB-40C6-B500-1A4BB4ABF75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2" name="Freeform 24">
              <a:extLst>
                <a:ext uri="{FF2B5EF4-FFF2-40B4-BE49-F238E27FC236}">
                  <a16:creationId xmlns:a16="http://schemas.microsoft.com/office/drawing/2014/main" id="{D2449A75-05DC-4791-90F1-335CC6732CB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3" name="Freeform 25">
              <a:extLst>
                <a:ext uri="{FF2B5EF4-FFF2-40B4-BE49-F238E27FC236}">
                  <a16:creationId xmlns:a16="http://schemas.microsoft.com/office/drawing/2014/main" id="{2A0F57CD-8F34-4F1D-BFF3-1293522501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4" name="Freeform 26">
              <a:extLst>
                <a:ext uri="{FF2B5EF4-FFF2-40B4-BE49-F238E27FC236}">
                  <a16:creationId xmlns:a16="http://schemas.microsoft.com/office/drawing/2014/main" id="{DB0DDCCE-FA18-4790-8F10-67FC661721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5" name="Freeform 27">
              <a:extLst>
                <a:ext uri="{FF2B5EF4-FFF2-40B4-BE49-F238E27FC236}">
                  <a16:creationId xmlns:a16="http://schemas.microsoft.com/office/drawing/2014/main" id="{750A8178-D049-42D4-BA77-A262FE55F9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6" name="Freeform 28">
              <a:extLst>
                <a:ext uri="{FF2B5EF4-FFF2-40B4-BE49-F238E27FC236}">
                  <a16:creationId xmlns:a16="http://schemas.microsoft.com/office/drawing/2014/main" id="{B33B9383-8846-404B-85BE-E43F0773794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7" name="Freeform 29">
              <a:extLst>
                <a:ext uri="{FF2B5EF4-FFF2-40B4-BE49-F238E27FC236}">
                  <a16:creationId xmlns:a16="http://schemas.microsoft.com/office/drawing/2014/main" id="{79468103-A660-495B-BFDF-8E7D98A09A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8" name="Freeform 30">
              <a:extLst>
                <a:ext uri="{FF2B5EF4-FFF2-40B4-BE49-F238E27FC236}">
                  <a16:creationId xmlns:a16="http://schemas.microsoft.com/office/drawing/2014/main" id="{06F4CC44-94E1-47AF-893C-19C4A4AB40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9" name="Freeform 31">
              <a:extLst>
                <a:ext uri="{FF2B5EF4-FFF2-40B4-BE49-F238E27FC236}">
                  <a16:creationId xmlns:a16="http://schemas.microsoft.com/office/drawing/2014/main" id="{E87F601E-2166-4FAE-AF96-2A1B17E46E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0" name="Freeform 32">
              <a:extLst>
                <a:ext uri="{FF2B5EF4-FFF2-40B4-BE49-F238E27FC236}">
                  <a16:creationId xmlns:a16="http://schemas.microsoft.com/office/drawing/2014/main" id="{DCDE2745-7AA5-416B-AC78-93C6EAE5D40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1" name="Rectangle 33">
              <a:extLst>
                <a:ext uri="{FF2B5EF4-FFF2-40B4-BE49-F238E27FC236}">
                  <a16:creationId xmlns:a16="http://schemas.microsoft.com/office/drawing/2014/main" id="{7D5F7E44-496F-4025-AFD8-7EEC67AC180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42" name="Freeform 34">
              <a:extLst>
                <a:ext uri="{FF2B5EF4-FFF2-40B4-BE49-F238E27FC236}">
                  <a16:creationId xmlns:a16="http://schemas.microsoft.com/office/drawing/2014/main" id="{FA8ED221-FD77-4CD0-A9B9-3F97E40DCD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3" name="Freeform 35">
              <a:extLst>
                <a:ext uri="{FF2B5EF4-FFF2-40B4-BE49-F238E27FC236}">
                  <a16:creationId xmlns:a16="http://schemas.microsoft.com/office/drawing/2014/main" id="{94922F75-95BC-435D-B4BB-BCE65BACCE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4" name="Freeform 36">
              <a:extLst>
                <a:ext uri="{FF2B5EF4-FFF2-40B4-BE49-F238E27FC236}">
                  <a16:creationId xmlns:a16="http://schemas.microsoft.com/office/drawing/2014/main" id="{CFB94884-EF28-419D-9147-20B2C9B1AB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5" name="Freeform 37">
              <a:extLst>
                <a:ext uri="{FF2B5EF4-FFF2-40B4-BE49-F238E27FC236}">
                  <a16:creationId xmlns:a16="http://schemas.microsoft.com/office/drawing/2014/main" id="{94C72871-F5AC-46D1-97EF-94E4070A704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6" name="Freeform 38">
              <a:extLst>
                <a:ext uri="{FF2B5EF4-FFF2-40B4-BE49-F238E27FC236}">
                  <a16:creationId xmlns:a16="http://schemas.microsoft.com/office/drawing/2014/main" id="{03ED1B15-6247-43B3-BEAE-DB699DE297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7" name="Freeform 39">
              <a:extLst>
                <a:ext uri="{FF2B5EF4-FFF2-40B4-BE49-F238E27FC236}">
                  <a16:creationId xmlns:a16="http://schemas.microsoft.com/office/drawing/2014/main" id="{FA3EA466-B483-4B4A-9FCB-9FFA8E538F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8" name="Freeform 40">
              <a:extLst>
                <a:ext uri="{FF2B5EF4-FFF2-40B4-BE49-F238E27FC236}">
                  <a16:creationId xmlns:a16="http://schemas.microsoft.com/office/drawing/2014/main" id="{CCE5E17C-696E-46EB-B70D-5862742169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9" name="Freeform 41">
              <a:extLst>
                <a:ext uri="{FF2B5EF4-FFF2-40B4-BE49-F238E27FC236}">
                  <a16:creationId xmlns:a16="http://schemas.microsoft.com/office/drawing/2014/main" id="{AB6022EC-6D09-4098-9A97-5A911C08CA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0" name="Freeform 42">
              <a:extLst>
                <a:ext uri="{FF2B5EF4-FFF2-40B4-BE49-F238E27FC236}">
                  <a16:creationId xmlns:a16="http://schemas.microsoft.com/office/drawing/2014/main" id="{7E18073E-1315-4400-ABD9-C34AEAFBFF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1" name="Freeform 43">
              <a:extLst>
                <a:ext uri="{FF2B5EF4-FFF2-40B4-BE49-F238E27FC236}">
                  <a16:creationId xmlns:a16="http://schemas.microsoft.com/office/drawing/2014/main" id="{5510509E-411D-4F1B-BDC6-3E56668963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2" name="Freeform 44">
              <a:extLst>
                <a:ext uri="{FF2B5EF4-FFF2-40B4-BE49-F238E27FC236}">
                  <a16:creationId xmlns:a16="http://schemas.microsoft.com/office/drawing/2014/main" id="{46F1A7E1-EC01-4288-87AE-C3B6434BD0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3" name="Rectangle 45">
              <a:extLst>
                <a:ext uri="{FF2B5EF4-FFF2-40B4-BE49-F238E27FC236}">
                  <a16:creationId xmlns:a16="http://schemas.microsoft.com/office/drawing/2014/main" id="{F7BBA432-5463-415B-BA54-3AA2B92D28B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54" name="Freeform 46">
              <a:extLst>
                <a:ext uri="{FF2B5EF4-FFF2-40B4-BE49-F238E27FC236}">
                  <a16:creationId xmlns:a16="http://schemas.microsoft.com/office/drawing/2014/main" id="{66E19F01-137B-4A95-9313-CE6F778066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5" name="Freeform 47">
              <a:extLst>
                <a:ext uri="{FF2B5EF4-FFF2-40B4-BE49-F238E27FC236}">
                  <a16:creationId xmlns:a16="http://schemas.microsoft.com/office/drawing/2014/main" id="{38C0AACC-51F2-424F-9988-F3B621941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6" name="Freeform 48">
              <a:extLst>
                <a:ext uri="{FF2B5EF4-FFF2-40B4-BE49-F238E27FC236}">
                  <a16:creationId xmlns:a16="http://schemas.microsoft.com/office/drawing/2014/main" id="{7364A775-01A6-4012-88CF-58FDDBE4CB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7" name="Freeform 49">
              <a:extLst>
                <a:ext uri="{FF2B5EF4-FFF2-40B4-BE49-F238E27FC236}">
                  <a16:creationId xmlns:a16="http://schemas.microsoft.com/office/drawing/2014/main" id="{C8C770C5-535A-4F1B-81CA-FD6F32C09A7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8" name="Freeform 50">
              <a:extLst>
                <a:ext uri="{FF2B5EF4-FFF2-40B4-BE49-F238E27FC236}">
                  <a16:creationId xmlns:a16="http://schemas.microsoft.com/office/drawing/2014/main" id="{55F9C3EF-BEB8-4836-8DE0-319E54496E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9" name="Freeform 51">
              <a:extLst>
                <a:ext uri="{FF2B5EF4-FFF2-40B4-BE49-F238E27FC236}">
                  <a16:creationId xmlns:a16="http://schemas.microsoft.com/office/drawing/2014/main" id="{0976D9A1-85FC-406B-8AEA-AE3C056A40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0" name="Freeform 52">
              <a:extLst>
                <a:ext uri="{FF2B5EF4-FFF2-40B4-BE49-F238E27FC236}">
                  <a16:creationId xmlns:a16="http://schemas.microsoft.com/office/drawing/2014/main" id="{68BC6126-2A3A-4F1D-A565-BEF620660A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1" name="Freeform 53">
              <a:extLst>
                <a:ext uri="{FF2B5EF4-FFF2-40B4-BE49-F238E27FC236}">
                  <a16:creationId xmlns:a16="http://schemas.microsoft.com/office/drawing/2014/main" id="{D8C7B98D-F83E-485D-B01D-270242E8FD9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2" name="Freeform 54">
              <a:extLst>
                <a:ext uri="{FF2B5EF4-FFF2-40B4-BE49-F238E27FC236}">
                  <a16:creationId xmlns:a16="http://schemas.microsoft.com/office/drawing/2014/main" id="{93D5E722-D236-478A-A13F-8FA4141D94D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3" name="Freeform 55">
              <a:extLst>
                <a:ext uri="{FF2B5EF4-FFF2-40B4-BE49-F238E27FC236}">
                  <a16:creationId xmlns:a16="http://schemas.microsoft.com/office/drawing/2014/main" id="{ABE1456F-F283-4BD5-A1B9-EF2423B682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4" name="Freeform 56">
              <a:extLst>
                <a:ext uri="{FF2B5EF4-FFF2-40B4-BE49-F238E27FC236}">
                  <a16:creationId xmlns:a16="http://schemas.microsoft.com/office/drawing/2014/main" id="{E4D1AC66-8164-4BBC-89D5-69FE7A4FC2E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5" name="Freeform 57">
              <a:extLst>
                <a:ext uri="{FF2B5EF4-FFF2-40B4-BE49-F238E27FC236}">
                  <a16:creationId xmlns:a16="http://schemas.microsoft.com/office/drawing/2014/main" id="{845A8868-488C-447D-979F-7E01B82AC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6" name="Freeform 58">
              <a:extLst>
                <a:ext uri="{FF2B5EF4-FFF2-40B4-BE49-F238E27FC236}">
                  <a16:creationId xmlns:a16="http://schemas.microsoft.com/office/drawing/2014/main" id="{948639B9-9B88-432B-914E-6B70BAEB1DF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grpSp>
      <p:grpSp>
        <p:nvGrpSpPr>
          <p:cNvPr id="68" name="Group 67">
            <a:extLst>
              <a:ext uri="{FF2B5EF4-FFF2-40B4-BE49-F238E27FC236}">
                <a16:creationId xmlns:a16="http://schemas.microsoft.com/office/drawing/2014/main" id="{77EB1C59-16D1-4C5E-9775-50CB40E022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23684" y="0"/>
            <a:ext cx="506016"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69" name="Freeform 32">
              <a:extLst>
                <a:ext uri="{FF2B5EF4-FFF2-40B4-BE49-F238E27FC236}">
                  <a16:creationId xmlns:a16="http://schemas.microsoft.com/office/drawing/2014/main" id="{08680D14-7FE7-4522-B5EE-76447F8339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0" name="Freeform 33">
              <a:extLst>
                <a:ext uri="{FF2B5EF4-FFF2-40B4-BE49-F238E27FC236}">
                  <a16:creationId xmlns:a16="http://schemas.microsoft.com/office/drawing/2014/main" id="{D82C01B5-EC9C-4883-B130-115321E8B3E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1" name="Freeform 34">
              <a:extLst>
                <a:ext uri="{FF2B5EF4-FFF2-40B4-BE49-F238E27FC236}">
                  <a16:creationId xmlns:a16="http://schemas.microsoft.com/office/drawing/2014/main" id="{DBBE5E83-362F-4EA7-A96D-0BC830A217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2" name="Freeform 35">
              <a:extLst>
                <a:ext uri="{FF2B5EF4-FFF2-40B4-BE49-F238E27FC236}">
                  <a16:creationId xmlns:a16="http://schemas.microsoft.com/office/drawing/2014/main" id="{3971FE03-8B37-43AF-8842-8D4411C3C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3" name="Freeform 36">
              <a:extLst>
                <a:ext uri="{FF2B5EF4-FFF2-40B4-BE49-F238E27FC236}">
                  <a16:creationId xmlns:a16="http://schemas.microsoft.com/office/drawing/2014/main" id="{8E4E3D41-4CF7-4D15-854A-C4330D3900B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4" name="Freeform 37">
              <a:extLst>
                <a:ext uri="{FF2B5EF4-FFF2-40B4-BE49-F238E27FC236}">
                  <a16:creationId xmlns:a16="http://schemas.microsoft.com/office/drawing/2014/main" id="{78B649D7-3C5D-462D-B06A-D065135FE8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5" name="Freeform 38">
              <a:extLst>
                <a:ext uri="{FF2B5EF4-FFF2-40B4-BE49-F238E27FC236}">
                  <a16:creationId xmlns:a16="http://schemas.microsoft.com/office/drawing/2014/main" id="{7A3DDEF1-D28A-48D9-8E48-B2003DF2EE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6" name="Freeform 39">
              <a:extLst>
                <a:ext uri="{FF2B5EF4-FFF2-40B4-BE49-F238E27FC236}">
                  <a16:creationId xmlns:a16="http://schemas.microsoft.com/office/drawing/2014/main" id="{4A56A02B-D000-45AB-B7DB-E47CA8E777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7" name="Freeform 40">
              <a:extLst>
                <a:ext uri="{FF2B5EF4-FFF2-40B4-BE49-F238E27FC236}">
                  <a16:creationId xmlns:a16="http://schemas.microsoft.com/office/drawing/2014/main" id="{343CE08B-7325-4244-99EA-5E58C982DB1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8" name="Rectangle 41">
              <a:extLst>
                <a:ext uri="{FF2B5EF4-FFF2-40B4-BE49-F238E27FC236}">
                  <a16:creationId xmlns:a16="http://schemas.microsoft.com/office/drawing/2014/main" id="{7F08E29E-A67F-410A-A810-7000201BFA8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2570DED-E942-4274-A5C5-61D0403EDC64}"/>
              </a:ext>
            </a:extLst>
          </p:cNvPr>
          <p:cNvSpPr txBox="1">
            <a:spLocks/>
          </p:cNvSpPr>
          <p:nvPr/>
        </p:nvSpPr>
        <p:spPr>
          <a:xfrm>
            <a:off x="609600" y="762000"/>
            <a:ext cx="2133600" cy="1524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Dynamic IP Address Assignment</a:t>
            </a:r>
          </a:p>
          <a:p>
            <a:r>
              <a:rPr lang="en-US" sz="2800" dirty="0"/>
              <a:t>Computer 1</a:t>
            </a:r>
          </a:p>
        </p:txBody>
      </p:sp>
      <p:pic>
        <p:nvPicPr>
          <p:cNvPr id="4" name="Picture 3" descr="Graphical user interface, text, application&#10;&#10;Description automatically generated">
            <a:extLst>
              <a:ext uri="{FF2B5EF4-FFF2-40B4-BE49-F238E27FC236}">
                <a16:creationId xmlns:a16="http://schemas.microsoft.com/office/drawing/2014/main" id="{8B56A380-E717-5896-F09F-FE90A0B0CA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8390" y="762000"/>
            <a:ext cx="5646081" cy="5629731"/>
          </a:xfrm>
          <a:prstGeom prst="rect">
            <a:avLst/>
          </a:prstGeom>
        </p:spPr>
      </p:pic>
    </p:spTree>
    <p:extLst>
      <p:ext uri="{BB962C8B-B14F-4D97-AF65-F5344CB8AC3E}">
        <p14:creationId xmlns:p14="http://schemas.microsoft.com/office/powerpoint/2010/main" val="3783670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2570DED-E942-4274-A5C5-61D0403EDC64}"/>
              </a:ext>
            </a:extLst>
          </p:cNvPr>
          <p:cNvSpPr txBox="1">
            <a:spLocks/>
          </p:cNvSpPr>
          <p:nvPr/>
        </p:nvSpPr>
        <p:spPr>
          <a:xfrm>
            <a:off x="609600" y="762000"/>
            <a:ext cx="2133600" cy="1676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Dynamic IP Address Assignment</a:t>
            </a:r>
          </a:p>
          <a:p>
            <a:r>
              <a:rPr lang="en-US" sz="2800" dirty="0"/>
              <a:t>Computer 2</a:t>
            </a:r>
          </a:p>
        </p:txBody>
      </p:sp>
      <p:pic>
        <p:nvPicPr>
          <p:cNvPr id="4" name="Picture 3" descr="Text&#10;&#10;Description automatically generated">
            <a:extLst>
              <a:ext uri="{FF2B5EF4-FFF2-40B4-BE49-F238E27FC236}">
                <a16:creationId xmlns:a16="http://schemas.microsoft.com/office/drawing/2014/main" id="{D478627B-9ABE-9CB3-62B1-27036E002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2484" y="762000"/>
            <a:ext cx="5955264" cy="5696437"/>
          </a:xfrm>
          <a:prstGeom prst="rect">
            <a:avLst/>
          </a:prstGeom>
        </p:spPr>
      </p:pic>
    </p:spTree>
    <p:extLst>
      <p:ext uri="{BB962C8B-B14F-4D97-AF65-F5344CB8AC3E}">
        <p14:creationId xmlns:p14="http://schemas.microsoft.com/office/powerpoint/2010/main" val="3368285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2570DED-E942-4274-A5C5-61D0403EDC64}"/>
              </a:ext>
            </a:extLst>
          </p:cNvPr>
          <p:cNvSpPr txBox="1">
            <a:spLocks/>
          </p:cNvSpPr>
          <p:nvPr/>
        </p:nvSpPr>
        <p:spPr>
          <a:xfrm>
            <a:off x="609600" y="762000"/>
            <a:ext cx="2133600" cy="1600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Connectivity Test computer 1</a:t>
            </a:r>
          </a:p>
        </p:txBody>
      </p:sp>
      <p:pic>
        <p:nvPicPr>
          <p:cNvPr id="4" name="Picture 3" descr="A screenshot of a computer&#10;&#10;Description automatically generated">
            <a:extLst>
              <a:ext uri="{FF2B5EF4-FFF2-40B4-BE49-F238E27FC236}">
                <a16:creationId xmlns:a16="http://schemas.microsoft.com/office/drawing/2014/main" id="{DFD2AA42-B86D-DCE3-B7D2-75A3F9D3F4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1049" y="1143001"/>
            <a:ext cx="5851451" cy="5353454"/>
          </a:xfrm>
          <a:prstGeom prst="rect">
            <a:avLst/>
          </a:prstGeom>
        </p:spPr>
      </p:pic>
    </p:spTree>
    <p:extLst>
      <p:ext uri="{BB962C8B-B14F-4D97-AF65-F5344CB8AC3E}">
        <p14:creationId xmlns:p14="http://schemas.microsoft.com/office/powerpoint/2010/main" val="1414323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2570DED-E942-4274-A5C5-61D0403EDC64}"/>
              </a:ext>
            </a:extLst>
          </p:cNvPr>
          <p:cNvSpPr txBox="1">
            <a:spLocks/>
          </p:cNvSpPr>
          <p:nvPr/>
        </p:nvSpPr>
        <p:spPr>
          <a:xfrm>
            <a:off x="609600" y="762000"/>
            <a:ext cx="2133600" cy="1371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Connectivity Test computer 2</a:t>
            </a:r>
          </a:p>
        </p:txBody>
      </p:sp>
      <p:pic>
        <p:nvPicPr>
          <p:cNvPr id="4" name="Picture 3" descr="Graphical user interface, text&#10;&#10;Description automatically generated">
            <a:extLst>
              <a:ext uri="{FF2B5EF4-FFF2-40B4-BE49-F238E27FC236}">
                <a16:creationId xmlns:a16="http://schemas.microsoft.com/office/drawing/2014/main" id="{A8E97C62-93DB-BBC0-E4CE-19BDE87963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6286" y="762001"/>
            <a:ext cx="5529513" cy="5915504"/>
          </a:xfrm>
          <a:prstGeom prst="rect">
            <a:avLst/>
          </a:prstGeom>
        </p:spPr>
      </p:pic>
    </p:spTree>
    <p:extLst>
      <p:ext uri="{BB962C8B-B14F-4D97-AF65-F5344CB8AC3E}">
        <p14:creationId xmlns:p14="http://schemas.microsoft.com/office/powerpoint/2010/main" val="7174988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Circuit</Template>
  <TotalTime>911</TotalTime>
  <Words>763</Words>
  <Application>Microsoft Office PowerPoint</Application>
  <PresentationFormat>On-screen Show (4:3)</PresentationFormat>
  <Paragraphs>104</Paragraphs>
  <Slides>21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Arial</vt:lpstr>
      <vt:lpstr>Calibri</vt:lpstr>
      <vt:lpstr>Carlito-Italic_s_3</vt:lpstr>
      <vt:lpstr>gotham-book</vt:lpstr>
      <vt:lpstr>Roboto</vt:lpstr>
      <vt:lpstr>Source Sans Pro</vt:lpstr>
      <vt:lpstr>Tw Cen MT</vt:lpstr>
      <vt:lpstr>var(--gotham)</vt:lpstr>
      <vt:lpstr>var(--gotham-bold)</vt:lpstr>
      <vt:lpstr>Circuit</vt:lpstr>
      <vt:lpstr>FINAL  NETW191 Course Project  Presented by Jacob Dynes</vt:lpstr>
      <vt:lpstr>  Module 2</vt:lpstr>
      <vt:lpstr>PowerPoint Presentation</vt:lpstr>
      <vt:lpstr>PowerPoint Presentation</vt:lpstr>
      <vt:lpstr>  Module 3   Connectivity Test </vt:lpstr>
      <vt:lpstr>PowerPoint Presentation</vt:lpstr>
      <vt:lpstr>PowerPoint Presentation</vt:lpstr>
      <vt:lpstr>PowerPoint Presentation</vt:lpstr>
      <vt:lpstr>PowerPoint Presentation</vt:lpstr>
      <vt:lpstr>  Module 4   IP Subnetting and Loopback Interfaces</vt:lpstr>
      <vt:lpstr>PowerPoint Presentation</vt:lpstr>
      <vt:lpstr>PowerPoint Presentation</vt:lpstr>
      <vt:lpstr>PowerPoint Presentation</vt:lpstr>
      <vt:lpstr>  Module 5   Visio Network Diagram</vt:lpstr>
      <vt:lpstr>PowerPoint Presentation</vt:lpstr>
      <vt:lpstr> Module 6   SOHO Wireless Network Security</vt:lpstr>
      <vt:lpstr>PowerPoint Presentation</vt:lpstr>
      <vt:lpstr>PowerPoint Presentation</vt:lpstr>
      <vt:lpstr>Challenges</vt:lpstr>
      <vt:lpstr>PowerPoint Presentation</vt:lpstr>
      <vt:lpstr>Career skills acquired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NETW190 Module 1 Visio Network Diagram</dc:title>
  <dc:creator>HP</dc:creator>
  <cp:lastModifiedBy>jacob dynes</cp:lastModifiedBy>
  <cp:revision>44</cp:revision>
  <dcterms:created xsi:type="dcterms:W3CDTF">2019-04-16T16:54:41Z</dcterms:created>
  <dcterms:modified xsi:type="dcterms:W3CDTF">2023-04-20T22:08:52Z</dcterms:modified>
</cp:coreProperties>
</file>