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78" r:id="rId6"/>
    <p:sldId id="275" r:id="rId7"/>
    <p:sldId id="276" r:id="rId8"/>
    <p:sldId id="277" r:id="rId9"/>
    <p:sldId id="268" r:id="rId10"/>
    <p:sldId id="269" r:id="rId11"/>
    <p:sldId id="270" r:id="rId12"/>
    <p:sldId id="271" r:id="rId13"/>
    <p:sldId id="267" r:id="rId14"/>
    <p:sldId id="272" r:id="rId15"/>
    <p:sldId id="273" r:id="rId16"/>
    <p:sldId id="274" r:id="rId17"/>
    <p:sldId id="263" r:id="rId18"/>
    <p:sldId id="264" r:id="rId19"/>
    <p:sldId id="265" r:id="rId20"/>
    <p:sldId id="266" r:id="rId21"/>
    <p:sldId id="262" r:id="rId22"/>
    <p:sldId id="257" r:id="rId23"/>
    <p:sldId id="258" r:id="rId24"/>
    <p:sldId id="261" r:id="rId25"/>
    <p:sldId id="260" r:id="rId26"/>
    <p:sldId id="279" r:id="rId27"/>
    <p:sldId id="280" r:id="rId28"/>
    <p:sldId id="282" r:id="rId29"/>
    <p:sldId id="281"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27A31DD-F998-49E1-8EBF-7B30E96F880B}">
          <p14:sldIdLst>
            <p14:sldId id="256"/>
            <p14:sldId id="278"/>
            <p14:sldId id="275"/>
          </p14:sldIdLst>
        </p14:section>
        <p14:section name="Untitled Section" id="{73C12AEE-D42D-4925-A2BC-2435F5895126}">
          <p14:sldIdLst>
            <p14:sldId id="276"/>
            <p14:sldId id="277"/>
            <p14:sldId id="268"/>
            <p14:sldId id="269"/>
            <p14:sldId id="270"/>
            <p14:sldId id="271"/>
            <p14:sldId id="267"/>
            <p14:sldId id="272"/>
            <p14:sldId id="273"/>
            <p14:sldId id="274"/>
            <p14:sldId id="263"/>
            <p14:sldId id="264"/>
            <p14:sldId id="265"/>
            <p14:sldId id="266"/>
            <p14:sldId id="262"/>
            <p14:sldId id="257"/>
            <p14:sldId id="258"/>
            <p14:sldId id="261"/>
            <p14:sldId id="260"/>
            <p14:sldId id="279"/>
            <p14:sldId id="280"/>
            <p14:sldId id="282"/>
            <p14:sldId id="2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94249" autoAdjust="0"/>
  </p:normalViewPr>
  <p:slideViewPr>
    <p:cSldViewPr snapToGrid="0">
      <p:cViewPr varScale="1">
        <p:scale>
          <a:sx n="68" d="100"/>
          <a:sy n="68" d="100"/>
        </p:scale>
        <p:origin x="6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Temperature</a:t>
            </a:r>
            <a:r>
              <a:rPr lang="en-US" baseline="0"/>
              <a:t> and Humidity</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formatdata2!$A$1</c:f>
              <c:strCache>
                <c:ptCount val="1"/>
                <c:pt idx="0">
                  <c:v>Celsius</c:v>
                </c:pt>
              </c:strCache>
            </c:strRef>
          </c:tx>
          <c:spPr>
            <a:ln w="28575" cap="rnd">
              <a:solidFill>
                <a:schemeClr val="accent1"/>
              </a:solidFill>
              <a:round/>
            </a:ln>
            <a:effectLst/>
          </c:spPr>
          <c:marker>
            <c:symbol val="none"/>
          </c:marker>
          <c:val>
            <c:numRef>
              <c:f>formatdata2!$A$2:$A$217</c:f>
              <c:numCache>
                <c:formatCode>General</c:formatCode>
                <c:ptCount val="216"/>
                <c:pt idx="0">
                  <c:v>6</c:v>
                </c:pt>
                <c:pt idx="1">
                  <c:v>6</c:v>
                </c:pt>
                <c:pt idx="2">
                  <c:v>6</c:v>
                </c:pt>
                <c:pt idx="3">
                  <c:v>6</c:v>
                </c:pt>
                <c:pt idx="4">
                  <c:v>6</c:v>
                </c:pt>
                <c:pt idx="5">
                  <c:v>5</c:v>
                </c:pt>
                <c:pt idx="6">
                  <c:v>6</c:v>
                </c:pt>
                <c:pt idx="7">
                  <c:v>5</c:v>
                </c:pt>
                <c:pt idx="8">
                  <c:v>5</c:v>
                </c:pt>
                <c:pt idx="9">
                  <c:v>4</c:v>
                </c:pt>
                <c:pt idx="10">
                  <c:v>4</c:v>
                </c:pt>
                <c:pt idx="11">
                  <c:v>5</c:v>
                </c:pt>
                <c:pt idx="12">
                  <c:v>5</c:v>
                </c:pt>
                <c:pt idx="13">
                  <c:v>5</c:v>
                </c:pt>
                <c:pt idx="14">
                  <c:v>6</c:v>
                </c:pt>
                <c:pt idx="15">
                  <c:v>6</c:v>
                </c:pt>
                <c:pt idx="16">
                  <c:v>7</c:v>
                </c:pt>
                <c:pt idx="17">
                  <c:v>7</c:v>
                </c:pt>
                <c:pt idx="18">
                  <c:v>7</c:v>
                </c:pt>
                <c:pt idx="19">
                  <c:v>7</c:v>
                </c:pt>
                <c:pt idx="20">
                  <c:v>7</c:v>
                </c:pt>
                <c:pt idx="21">
                  <c:v>7</c:v>
                </c:pt>
                <c:pt idx="22">
                  <c:v>7</c:v>
                </c:pt>
                <c:pt idx="23">
                  <c:v>7</c:v>
                </c:pt>
                <c:pt idx="24">
                  <c:v>7</c:v>
                </c:pt>
                <c:pt idx="25">
                  <c:v>6</c:v>
                </c:pt>
                <c:pt idx="26">
                  <c:v>6</c:v>
                </c:pt>
                <c:pt idx="27">
                  <c:v>6</c:v>
                </c:pt>
                <c:pt idx="28">
                  <c:v>7</c:v>
                </c:pt>
                <c:pt idx="29">
                  <c:v>7</c:v>
                </c:pt>
                <c:pt idx="30">
                  <c:v>7</c:v>
                </c:pt>
                <c:pt idx="31">
                  <c:v>7</c:v>
                </c:pt>
                <c:pt idx="32">
                  <c:v>7</c:v>
                </c:pt>
                <c:pt idx="33">
                  <c:v>8</c:v>
                </c:pt>
                <c:pt idx="34">
                  <c:v>8</c:v>
                </c:pt>
                <c:pt idx="35">
                  <c:v>8</c:v>
                </c:pt>
                <c:pt idx="36">
                  <c:v>9</c:v>
                </c:pt>
                <c:pt idx="37">
                  <c:v>9</c:v>
                </c:pt>
                <c:pt idx="38">
                  <c:v>10</c:v>
                </c:pt>
                <c:pt idx="39">
                  <c:v>9</c:v>
                </c:pt>
                <c:pt idx="40">
                  <c:v>9</c:v>
                </c:pt>
                <c:pt idx="41">
                  <c:v>9</c:v>
                </c:pt>
                <c:pt idx="42">
                  <c:v>9</c:v>
                </c:pt>
                <c:pt idx="43">
                  <c:v>9</c:v>
                </c:pt>
                <c:pt idx="44">
                  <c:v>9</c:v>
                </c:pt>
                <c:pt idx="45">
                  <c:v>9</c:v>
                </c:pt>
                <c:pt idx="46">
                  <c:v>9</c:v>
                </c:pt>
                <c:pt idx="47">
                  <c:v>9</c:v>
                </c:pt>
                <c:pt idx="48">
                  <c:v>9</c:v>
                </c:pt>
                <c:pt idx="49">
                  <c:v>9</c:v>
                </c:pt>
                <c:pt idx="50">
                  <c:v>10</c:v>
                </c:pt>
                <c:pt idx="51">
                  <c:v>11</c:v>
                </c:pt>
                <c:pt idx="52">
                  <c:v>10</c:v>
                </c:pt>
                <c:pt idx="53">
                  <c:v>10</c:v>
                </c:pt>
                <c:pt idx="54">
                  <c:v>9</c:v>
                </c:pt>
                <c:pt idx="55">
                  <c:v>9</c:v>
                </c:pt>
                <c:pt idx="56">
                  <c:v>9</c:v>
                </c:pt>
                <c:pt idx="57">
                  <c:v>8</c:v>
                </c:pt>
                <c:pt idx="58">
                  <c:v>8</c:v>
                </c:pt>
                <c:pt idx="59">
                  <c:v>7</c:v>
                </c:pt>
                <c:pt idx="60">
                  <c:v>7</c:v>
                </c:pt>
                <c:pt idx="61">
                  <c:v>7</c:v>
                </c:pt>
                <c:pt idx="62">
                  <c:v>6</c:v>
                </c:pt>
                <c:pt idx="63">
                  <c:v>6</c:v>
                </c:pt>
                <c:pt idx="64">
                  <c:v>6</c:v>
                </c:pt>
                <c:pt idx="65">
                  <c:v>6</c:v>
                </c:pt>
                <c:pt idx="66">
                  <c:v>6</c:v>
                </c:pt>
                <c:pt idx="67">
                  <c:v>5</c:v>
                </c:pt>
                <c:pt idx="68">
                  <c:v>5</c:v>
                </c:pt>
                <c:pt idx="69">
                  <c:v>5</c:v>
                </c:pt>
                <c:pt idx="70">
                  <c:v>5</c:v>
                </c:pt>
                <c:pt idx="71">
                  <c:v>5</c:v>
                </c:pt>
                <c:pt idx="72">
                  <c:v>5</c:v>
                </c:pt>
                <c:pt idx="73">
                  <c:v>5</c:v>
                </c:pt>
                <c:pt idx="74">
                  <c:v>5</c:v>
                </c:pt>
                <c:pt idx="75">
                  <c:v>4</c:v>
                </c:pt>
                <c:pt idx="76">
                  <c:v>4</c:v>
                </c:pt>
                <c:pt idx="77">
                  <c:v>4</c:v>
                </c:pt>
                <c:pt idx="78">
                  <c:v>3</c:v>
                </c:pt>
                <c:pt idx="79">
                  <c:v>3</c:v>
                </c:pt>
                <c:pt idx="80">
                  <c:v>3</c:v>
                </c:pt>
                <c:pt idx="81">
                  <c:v>3</c:v>
                </c:pt>
                <c:pt idx="82">
                  <c:v>3</c:v>
                </c:pt>
                <c:pt idx="83">
                  <c:v>3</c:v>
                </c:pt>
                <c:pt idx="84">
                  <c:v>3</c:v>
                </c:pt>
                <c:pt idx="85">
                  <c:v>2</c:v>
                </c:pt>
                <c:pt idx="86">
                  <c:v>2</c:v>
                </c:pt>
                <c:pt idx="87">
                  <c:v>2</c:v>
                </c:pt>
                <c:pt idx="88">
                  <c:v>2</c:v>
                </c:pt>
                <c:pt idx="89">
                  <c:v>2</c:v>
                </c:pt>
                <c:pt idx="90">
                  <c:v>1</c:v>
                </c:pt>
                <c:pt idx="91">
                  <c:v>1</c:v>
                </c:pt>
                <c:pt idx="92">
                  <c:v>1</c:v>
                </c:pt>
                <c:pt idx="93">
                  <c:v>1</c:v>
                </c:pt>
                <c:pt idx="94">
                  <c:v>2</c:v>
                </c:pt>
                <c:pt idx="95">
                  <c:v>3</c:v>
                </c:pt>
                <c:pt idx="96">
                  <c:v>4</c:v>
                </c:pt>
                <c:pt idx="97">
                  <c:v>5</c:v>
                </c:pt>
                <c:pt idx="98">
                  <c:v>5</c:v>
                </c:pt>
                <c:pt idx="99">
                  <c:v>6</c:v>
                </c:pt>
                <c:pt idx="100">
                  <c:v>7</c:v>
                </c:pt>
                <c:pt idx="101">
                  <c:v>7</c:v>
                </c:pt>
                <c:pt idx="102">
                  <c:v>8</c:v>
                </c:pt>
                <c:pt idx="103">
                  <c:v>8</c:v>
                </c:pt>
                <c:pt idx="104">
                  <c:v>9</c:v>
                </c:pt>
                <c:pt idx="105">
                  <c:v>9</c:v>
                </c:pt>
                <c:pt idx="106">
                  <c:v>10</c:v>
                </c:pt>
                <c:pt idx="107">
                  <c:v>10</c:v>
                </c:pt>
                <c:pt idx="108">
                  <c:v>10</c:v>
                </c:pt>
                <c:pt idx="109">
                  <c:v>11</c:v>
                </c:pt>
                <c:pt idx="110">
                  <c:v>11</c:v>
                </c:pt>
                <c:pt idx="111">
                  <c:v>11</c:v>
                </c:pt>
                <c:pt idx="112">
                  <c:v>12</c:v>
                </c:pt>
                <c:pt idx="113">
                  <c:v>12</c:v>
                </c:pt>
                <c:pt idx="114">
                  <c:v>11</c:v>
                </c:pt>
                <c:pt idx="115">
                  <c:v>11</c:v>
                </c:pt>
                <c:pt idx="116">
                  <c:v>11</c:v>
                </c:pt>
                <c:pt idx="117">
                  <c:v>11</c:v>
                </c:pt>
                <c:pt idx="118">
                  <c:v>10</c:v>
                </c:pt>
                <c:pt idx="119">
                  <c:v>9</c:v>
                </c:pt>
                <c:pt idx="120">
                  <c:v>9</c:v>
                </c:pt>
                <c:pt idx="121">
                  <c:v>9</c:v>
                </c:pt>
                <c:pt idx="122">
                  <c:v>7</c:v>
                </c:pt>
                <c:pt idx="123">
                  <c:v>7</c:v>
                </c:pt>
                <c:pt idx="124">
                  <c:v>6</c:v>
                </c:pt>
                <c:pt idx="125">
                  <c:v>6</c:v>
                </c:pt>
                <c:pt idx="126">
                  <c:v>6</c:v>
                </c:pt>
                <c:pt idx="127">
                  <c:v>6</c:v>
                </c:pt>
                <c:pt idx="128">
                  <c:v>6</c:v>
                </c:pt>
                <c:pt idx="129">
                  <c:v>5</c:v>
                </c:pt>
                <c:pt idx="130">
                  <c:v>4</c:v>
                </c:pt>
                <c:pt idx="131">
                  <c:v>4</c:v>
                </c:pt>
                <c:pt idx="132">
                  <c:v>4</c:v>
                </c:pt>
                <c:pt idx="133">
                  <c:v>4</c:v>
                </c:pt>
                <c:pt idx="134">
                  <c:v>4</c:v>
                </c:pt>
                <c:pt idx="135">
                  <c:v>3</c:v>
                </c:pt>
                <c:pt idx="136">
                  <c:v>3</c:v>
                </c:pt>
                <c:pt idx="137">
                  <c:v>3</c:v>
                </c:pt>
                <c:pt idx="138">
                  <c:v>2</c:v>
                </c:pt>
                <c:pt idx="139">
                  <c:v>1</c:v>
                </c:pt>
                <c:pt idx="140">
                  <c:v>-1</c:v>
                </c:pt>
                <c:pt idx="141">
                  <c:v>-2</c:v>
                </c:pt>
                <c:pt idx="142">
                  <c:v>-3</c:v>
                </c:pt>
                <c:pt idx="143">
                  <c:v>-2</c:v>
                </c:pt>
                <c:pt idx="144">
                  <c:v>-3</c:v>
                </c:pt>
                <c:pt idx="145">
                  <c:v>-3</c:v>
                </c:pt>
                <c:pt idx="146">
                  <c:v>-2</c:v>
                </c:pt>
                <c:pt idx="147">
                  <c:v>-3</c:v>
                </c:pt>
                <c:pt idx="148">
                  <c:v>-3</c:v>
                </c:pt>
                <c:pt idx="149">
                  <c:v>-3</c:v>
                </c:pt>
                <c:pt idx="150">
                  <c:v>-3</c:v>
                </c:pt>
                <c:pt idx="151">
                  <c:v>-4</c:v>
                </c:pt>
                <c:pt idx="152">
                  <c:v>-4</c:v>
                </c:pt>
                <c:pt idx="153">
                  <c:v>-3</c:v>
                </c:pt>
                <c:pt idx="154">
                  <c:v>-2</c:v>
                </c:pt>
                <c:pt idx="155">
                  <c:v>0</c:v>
                </c:pt>
                <c:pt idx="156">
                  <c:v>3</c:v>
                </c:pt>
                <c:pt idx="157">
                  <c:v>5</c:v>
                </c:pt>
                <c:pt idx="158">
                  <c:v>6</c:v>
                </c:pt>
                <c:pt idx="159">
                  <c:v>7</c:v>
                </c:pt>
                <c:pt idx="160">
                  <c:v>7</c:v>
                </c:pt>
                <c:pt idx="161">
                  <c:v>7</c:v>
                </c:pt>
                <c:pt idx="162">
                  <c:v>8</c:v>
                </c:pt>
                <c:pt idx="163">
                  <c:v>8</c:v>
                </c:pt>
                <c:pt idx="164">
                  <c:v>8</c:v>
                </c:pt>
                <c:pt idx="165">
                  <c:v>9</c:v>
                </c:pt>
                <c:pt idx="166">
                  <c:v>10</c:v>
                </c:pt>
                <c:pt idx="167">
                  <c:v>10</c:v>
                </c:pt>
                <c:pt idx="168">
                  <c:v>11</c:v>
                </c:pt>
                <c:pt idx="169">
                  <c:v>11</c:v>
                </c:pt>
                <c:pt idx="170">
                  <c:v>11</c:v>
                </c:pt>
                <c:pt idx="171">
                  <c:v>11</c:v>
                </c:pt>
                <c:pt idx="172">
                  <c:v>12</c:v>
                </c:pt>
                <c:pt idx="173">
                  <c:v>12</c:v>
                </c:pt>
                <c:pt idx="174">
                  <c:v>12</c:v>
                </c:pt>
                <c:pt idx="175">
                  <c:v>11</c:v>
                </c:pt>
                <c:pt idx="176">
                  <c:v>11</c:v>
                </c:pt>
                <c:pt idx="177">
                  <c:v>10</c:v>
                </c:pt>
                <c:pt idx="178">
                  <c:v>9</c:v>
                </c:pt>
                <c:pt idx="179">
                  <c:v>8</c:v>
                </c:pt>
                <c:pt idx="180">
                  <c:v>8</c:v>
                </c:pt>
                <c:pt idx="181">
                  <c:v>5</c:v>
                </c:pt>
                <c:pt idx="182">
                  <c:v>4</c:v>
                </c:pt>
                <c:pt idx="183">
                  <c:v>4</c:v>
                </c:pt>
                <c:pt idx="184">
                  <c:v>3</c:v>
                </c:pt>
                <c:pt idx="185">
                  <c:v>3</c:v>
                </c:pt>
                <c:pt idx="186">
                  <c:v>3</c:v>
                </c:pt>
                <c:pt idx="187">
                  <c:v>2</c:v>
                </c:pt>
                <c:pt idx="188">
                  <c:v>2</c:v>
                </c:pt>
                <c:pt idx="189">
                  <c:v>3</c:v>
                </c:pt>
                <c:pt idx="190">
                  <c:v>2</c:v>
                </c:pt>
                <c:pt idx="191">
                  <c:v>2</c:v>
                </c:pt>
                <c:pt idx="192">
                  <c:v>1</c:v>
                </c:pt>
                <c:pt idx="193">
                  <c:v>2</c:v>
                </c:pt>
                <c:pt idx="194">
                  <c:v>1</c:v>
                </c:pt>
                <c:pt idx="195">
                  <c:v>2</c:v>
                </c:pt>
                <c:pt idx="196">
                  <c:v>1</c:v>
                </c:pt>
                <c:pt idx="197">
                  <c:v>2</c:v>
                </c:pt>
                <c:pt idx="198">
                  <c:v>2</c:v>
                </c:pt>
                <c:pt idx="199">
                  <c:v>1</c:v>
                </c:pt>
                <c:pt idx="200">
                  <c:v>1</c:v>
                </c:pt>
                <c:pt idx="201">
                  <c:v>2</c:v>
                </c:pt>
                <c:pt idx="202">
                  <c:v>0</c:v>
                </c:pt>
                <c:pt idx="203">
                  <c:v>0</c:v>
                </c:pt>
                <c:pt idx="204">
                  <c:v>1</c:v>
                </c:pt>
                <c:pt idx="205">
                  <c:v>0</c:v>
                </c:pt>
                <c:pt idx="206">
                  <c:v>0</c:v>
                </c:pt>
                <c:pt idx="207">
                  <c:v>1</c:v>
                </c:pt>
                <c:pt idx="208">
                  <c:v>1</c:v>
                </c:pt>
                <c:pt idx="209">
                  <c:v>2</c:v>
                </c:pt>
                <c:pt idx="210">
                  <c:v>5</c:v>
                </c:pt>
                <c:pt idx="211">
                  <c:v>6</c:v>
                </c:pt>
                <c:pt idx="212">
                  <c:v>7</c:v>
                </c:pt>
                <c:pt idx="213">
                  <c:v>7</c:v>
                </c:pt>
                <c:pt idx="214">
                  <c:v>8</c:v>
                </c:pt>
                <c:pt idx="215">
                  <c:v>10</c:v>
                </c:pt>
              </c:numCache>
            </c:numRef>
          </c:val>
          <c:smooth val="0"/>
          <c:extLst>
            <c:ext xmlns:c16="http://schemas.microsoft.com/office/drawing/2014/chart" uri="{C3380CC4-5D6E-409C-BE32-E72D297353CC}">
              <c16:uniqueId val="{00000000-B52E-40E8-80AB-B29539FB12A6}"/>
            </c:ext>
          </c:extLst>
        </c:ser>
        <c:ser>
          <c:idx val="1"/>
          <c:order val="1"/>
          <c:tx>
            <c:strRef>
              <c:f>formatdata2!$B$1</c:f>
              <c:strCache>
                <c:ptCount val="1"/>
                <c:pt idx="0">
                  <c:v>Fahrenheit</c:v>
                </c:pt>
              </c:strCache>
            </c:strRef>
          </c:tx>
          <c:spPr>
            <a:ln w="28575" cap="rnd">
              <a:solidFill>
                <a:schemeClr val="accent2"/>
              </a:solidFill>
              <a:round/>
            </a:ln>
            <a:effectLst/>
          </c:spPr>
          <c:marker>
            <c:symbol val="none"/>
          </c:marker>
          <c:val>
            <c:numRef>
              <c:f>formatdata2!$B$2:$B$217</c:f>
              <c:numCache>
                <c:formatCode>General</c:formatCode>
                <c:ptCount val="216"/>
                <c:pt idx="0">
                  <c:v>42.8</c:v>
                </c:pt>
                <c:pt idx="1">
                  <c:v>42.8</c:v>
                </c:pt>
                <c:pt idx="2">
                  <c:v>42.8</c:v>
                </c:pt>
                <c:pt idx="3">
                  <c:v>42.8</c:v>
                </c:pt>
                <c:pt idx="4">
                  <c:v>42.8</c:v>
                </c:pt>
                <c:pt idx="5">
                  <c:v>41</c:v>
                </c:pt>
                <c:pt idx="6">
                  <c:v>42.8</c:v>
                </c:pt>
                <c:pt idx="7">
                  <c:v>41</c:v>
                </c:pt>
                <c:pt idx="8">
                  <c:v>41</c:v>
                </c:pt>
                <c:pt idx="9">
                  <c:v>39.200000000000003</c:v>
                </c:pt>
                <c:pt idx="10">
                  <c:v>39.200000000000003</c:v>
                </c:pt>
                <c:pt idx="11">
                  <c:v>41</c:v>
                </c:pt>
                <c:pt idx="12">
                  <c:v>41</c:v>
                </c:pt>
                <c:pt idx="13">
                  <c:v>41</c:v>
                </c:pt>
                <c:pt idx="14">
                  <c:v>42.8</c:v>
                </c:pt>
                <c:pt idx="15">
                  <c:v>42.8</c:v>
                </c:pt>
                <c:pt idx="16">
                  <c:v>44.6</c:v>
                </c:pt>
                <c:pt idx="17">
                  <c:v>44.6</c:v>
                </c:pt>
                <c:pt idx="18">
                  <c:v>44.6</c:v>
                </c:pt>
                <c:pt idx="19">
                  <c:v>44.6</c:v>
                </c:pt>
                <c:pt idx="20">
                  <c:v>44.6</c:v>
                </c:pt>
                <c:pt idx="21">
                  <c:v>44.6</c:v>
                </c:pt>
                <c:pt idx="22">
                  <c:v>44.6</c:v>
                </c:pt>
                <c:pt idx="23">
                  <c:v>44.6</c:v>
                </c:pt>
                <c:pt idx="24">
                  <c:v>44.6</c:v>
                </c:pt>
                <c:pt idx="25">
                  <c:v>42.8</c:v>
                </c:pt>
                <c:pt idx="26">
                  <c:v>42.8</c:v>
                </c:pt>
                <c:pt idx="27">
                  <c:v>42.8</c:v>
                </c:pt>
                <c:pt idx="28">
                  <c:v>44.6</c:v>
                </c:pt>
                <c:pt idx="29">
                  <c:v>44.6</c:v>
                </c:pt>
                <c:pt idx="30">
                  <c:v>44.6</c:v>
                </c:pt>
                <c:pt idx="31">
                  <c:v>44.6</c:v>
                </c:pt>
                <c:pt idx="32">
                  <c:v>44.6</c:v>
                </c:pt>
                <c:pt idx="33">
                  <c:v>46.4</c:v>
                </c:pt>
                <c:pt idx="34">
                  <c:v>46.4</c:v>
                </c:pt>
                <c:pt idx="35">
                  <c:v>46.4</c:v>
                </c:pt>
                <c:pt idx="36">
                  <c:v>48.2</c:v>
                </c:pt>
                <c:pt idx="37">
                  <c:v>48.2</c:v>
                </c:pt>
                <c:pt idx="38">
                  <c:v>50</c:v>
                </c:pt>
                <c:pt idx="39">
                  <c:v>48.2</c:v>
                </c:pt>
                <c:pt idx="40">
                  <c:v>48.2</c:v>
                </c:pt>
                <c:pt idx="41">
                  <c:v>48.2</c:v>
                </c:pt>
                <c:pt idx="42">
                  <c:v>48.2</c:v>
                </c:pt>
                <c:pt idx="43">
                  <c:v>48.2</c:v>
                </c:pt>
                <c:pt idx="44">
                  <c:v>48.2</c:v>
                </c:pt>
                <c:pt idx="45">
                  <c:v>48.2</c:v>
                </c:pt>
                <c:pt idx="46">
                  <c:v>48.2</c:v>
                </c:pt>
                <c:pt idx="47">
                  <c:v>48.2</c:v>
                </c:pt>
                <c:pt idx="48">
                  <c:v>48.2</c:v>
                </c:pt>
                <c:pt idx="49">
                  <c:v>48.2</c:v>
                </c:pt>
                <c:pt idx="50">
                  <c:v>50</c:v>
                </c:pt>
                <c:pt idx="51">
                  <c:v>51.8</c:v>
                </c:pt>
                <c:pt idx="52">
                  <c:v>50</c:v>
                </c:pt>
                <c:pt idx="53">
                  <c:v>50</c:v>
                </c:pt>
                <c:pt idx="54">
                  <c:v>48.2</c:v>
                </c:pt>
                <c:pt idx="55">
                  <c:v>48.2</c:v>
                </c:pt>
                <c:pt idx="56">
                  <c:v>48.2</c:v>
                </c:pt>
                <c:pt idx="57">
                  <c:v>46.4</c:v>
                </c:pt>
                <c:pt idx="58">
                  <c:v>46.4</c:v>
                </c:pt>
                <c:pt idx="59">
                  <c:v>44.6</c:v>
                </c:pt>
                <c:pt idx="60">
                  <c:v>44.6</c:v>
                </c:pt>
                <c:pt idx="61">
                  <c:v>44.6</c:v>
                </c:pt>
                <c:pt idx="62">
                  <c:v>42.8</c:v>
                </c:pt>
                <c:pt idx="63">
                  <c:v>42.8</c:v>
                </c:pt>
                <c:pt idx="64">
                  <c:v>42.8</c:v>
                </c:pt>
                <c:pt idx="65">
                  <c:v>42.8</c:v>
                </c:pt>
                <c:pt idx="66">
                  <c:v>42.8</c:v>
                </c:pt>
                <c:pt idx="67">
                  <c:v>41</c:v>
                </c:pt>
                <c:pt idx="68">
                  <c:v>41</c:v>
                </c:pt>
                <c:pt idx="69">
                  <c:v>41</c:v>
                </c:pt>
                <c:pt idx="70">
                  <c:v>41</c:v>
                </c:pt>
                <c:pt idx="71">
                  <c:v>41</c:v>
                </c:pt>
                <c:pt idx="72">
                  <c:v>41</c:v>
                </c:pt>
                <c:pt idx="73">
                  <c:v>41</c:v>
                </c:pt>
                <c:pt idx="74">
                  <c:v>41</c:v>
                </c:pt>
                <c:pt idx="75">
                  <c:v>39.200000000000003</c:v>
                </c:pt>
                <c:pt idx="76">
                  <c:v>39.200000000000003</c:v>
                </c:pt>
                <c:pt idx="77">
                  <c:v>39.200000000000003</c:v>
                </c:pt>
                <c:pt idx="78">
                  <c:v>37.4</c:v>
                </c:pt>
                <c:pt idx="79">
                  <c:v>37.4</c:v>
                </c:pt>
                <c:pt idx="80">
                  <c:v>37.4</c:v>
                </c:pt>
                <c:pt idx="81">
                  <c:v>37.4</c:v>
                </c:pt>
                <c:pt idx="82">
                  <c:v>37.4</c:v>
                </c:pt>
                <c:pt idx="83">
                  <c:v>37.4</c:v>
                </c:pt>
                <c:pt idx="84">
                  <c:v>37.4</c:v>
                </c:pt>
                <c:pt idx="85">
                  <c:v>35.6</c:v>
                </c:pt>
                <c:pt idx="86">
                  <c:v>35.6</c:v>
                </c:pt>
                <c:pt idx="87">
                  <c:v>35.6</c:v>
                </c:pt>
                <c:pt idx="88">
                  <c:v>35.6</c:v>
                </c:pt>
                <c:pt idx="89">
                  <c:v>35.6</c:v>
                </c:pt>
                <c:pt idx="90">
                  <c:v>33.799999999999997</c:v>
                </c:pt>
                <c:pt idx="91">
                  <c:v>33.799999999999997</c:v>
                </c:pt>
                <c:pt idx="92">
                  <c:v>33.799999999999997</c:v>
                </c:pt>
                <c:pt idx="93">
                  <c:v>33.799999999999997</c:v>
                </c:pt>
                <c:pt idx="94">
                  <c:v>35.6</c:v>
                </c:pt>
                <c:pt idx="95">
                  <c:v>37.4</c:v>
                </c:pt>
                <c:pt idx="96">
                  <c:v>39.200000000000003</c:v>
                </c:pt>
                <c:pt idx="97">
                  <c:v>41</c:v>
                </c:pt>
                <c:pt idx="98">
                  <c:v>41</c:v>
                </c:pt>
                <c:pt idx="99">
                  <c:v>42.8</c:v>
                </c:pt>
                <c:pt idx="100">
                  <c:v>44.6</c:v>
                </c:pt>
                <c:pt idx="101">
                  <c:v>44.6</c:v>
                </c:pt>
                <c:pt idx="102">
                  <c:v>46.4</c:v>
                </c:pt>
                <c:pt idx="103">
                  <c:v>46.4</c:v>
                </c:pt>
                <c:pt idx="104">
                  <c:v>48.2</c:v>
                </c:pt>
                <c:pt idx="105">
                  <c:v>48.2</c:v>
                </c:pt>
                <c:pt idx="106">
                  <c:v>50</c:v>
                </c:pt>
                <c:pt idx="107">
                  <c:v>50</c:v>
                </c:pt>
                <c:pt idx="108">
                  <c:v>50</c:v>
                </c:pt>
                <c:pt idx="109">
                  <c:v>51.8</c:v>
                </c:pt>
                <c:pt idx="110">
                  <c:v>51.8</c:v>
                </c:pt>
                <c:pt idx="111">
                  <c:v>51.8</c:v>
                </c:pt>
                <c:pt idx="112">
                  <c:v>53.6</c:v>
                </c:pt>
                <c:pt idx="113">
                  <c:v>53.6</c:v>
                </c:pt>
                <c:pt idx="114">
                  <c:v>51.8</c:v>
                </c:pt>
                <c:pt idx="115">
                  <c:v>51.8</c:v>
                </c:pt>
                <c:pt idx="116">
                  <c:v>51.8</c:v>
                </c:pt>
                <c:pt idx="117">
                  <c:v>51.8</c:v>
                </c:pt>
                <c:pt idx="118">
                  <c:v>50</c:v>
                </c:pt>
                <c:pt idx="119">
                  <c:v>48.2</c:v>
                </c:pt>
                <c:pt idx="120">
                  <c:v>48.2</c:v>
                </c:pt>
                <c:pt idx="121">
                  <c:v>48.2</c:v>
                </c:pt>
                <c:pt idx="122">
                  <c:v>44.6</c:v>
                </c:pt>
                <c:pt idx="123">
                  <c:v>44.6</c:v>
                </c:pt>
                <c:pt idx="124">
                  <c:v>42.8</c:v>
                </c:pt>
                <c:pt idx="125">
                  <c:v>42.8</c:v>
                </c:pt>
                <c:pt idx="126">
                  <c:v>42.8</c:v>
                </c:pt>
                <c:pt idx="127">
                  <c:v>42.8</c:v>
                </c:pt>
                <c:pt idx="128">
                  <c:v>42.8</c:v>
                </c:pt>
                <c:pt idx="129">
                  <c:v>41</c:v>
                </c:pt>
                <c:pt idx="130">
                  <c:v>39.200000000000003</c:v>
                </c:pt>
                <c:pt idx="131">
                  <c:v>39.200000000000003</c:v>
                </c:pt>
                <c:pt idx="132">
                  <c:v>39.200000000000003</c:v>
                </c:pt>
                <c:pt idx="133">
                  <c:v>39.200000000000003</c:v>
                </c:pt>
                <c:pt idx="134">
                  <c:v>39.200000000000003</c:v>
                </c:pt>
                <c:pt idx="135">
                  <c:v>37.4</c:v>
                </c:pt>
                <c:pt idx="136">
                  <c:v>37.4</c:v>
                </c:pt>
                <c:pt idx="137">
                  <c:v>37.4</c:v>
                </c:pt>
                <c:pt idx="138">
                  <c:v>35.6</c:v>
                </c:pt>
                <c:pt idx="139">
                  <c:v>33.799999999999997</c:v>
                </c:pt>
                <c:pt idx="140">
                  <c:v>30.2</c:v>
                </c:pt>
                <c:pt idx="141">
                  <c:v>28.4</c:v>
                </c:pt>
                <c:pt idx="142">
                  <c:v>26.6</c:v>
                </c:pt>
                <c:pt idx="143">
                  <c:v>28.4</c:v>
                </c:pt>
                <c:pt idx="144">
                  <c:v>26.6</c:v>
                </c:pt>
                <c:pt idx="145">
                  <c:v>26.6</c:v>
                </c:pt>
                <c:pt idx="146">
                  <c:v>28.4</c:v>
                </c:pt>
                <c:pt idx="147">
                  <c:v>26.6</c:v>
                </c:pt>
                <c:pt idx="148">
                  <c:v>26.6</c:v>
                </c:pt>
                <c:pt idx="149">
                  <c:v>26.6</c:v>
                </c:pt>
                <c:pt idx="150">
                  <c:v>26.6</c:v>
                </c:pt>
                <c:pt idx="151">
                  <c:v>24.8</c:v>
                </c:pt>
                <c:pt idx="152">
                  <c:v>24.8</c:v>
                </c:pt>
                <c:pt idx="153">
                  <c:v>26.6</c:v>
                </c:pt>
                <c:pt idx="154">
                  <c:v>28.4</c:v>
                </c:pt>
                <c:pt idx="155">
                  <c:v>32</c:v>
                </c:pt>
                <c:pt idx="156">
                  <c:v>37.4</c:v>
                </c:pt>
                <c:pt idx="157">
                  <c:v>41</c:v>
                </c:pt>
                <c:pt idx="158">
                  <c:v>42.8</c:v>
                </c:pt>
                <c:pt idx="159">
                  <c:v>44.6</c:v>
                </c:pt>
                <c:pt idx="160">
                  <c:v>44.6</c:v>
                </c:pt>
                <c:pt idx="161">
                  <c:v>44.6</c:v>
                </c:pt>
                <c:pt idx="162">
                  <c:v>46.4</c:v>
                </c:pt>
                <c:pt idx="163">
                  <c:v>46.4</c:v>
                </c:pt>
                <c:pt idx="164">
                  <c:v>46.4</c:v>
                </c:pt>
                <c:pt idx="165">
                  <c:v>48.2</c:v>
                </c:pt>
                <c:pt idx="166">
                  <c:v>50</c:v>
                </c:pt>
                <c:pt idx="167">
                  <c:v>50</c:v>
                </c:pt>
                <c:pt idx="168">
                  <c:v>51.8</c:v>
                </c:pt>
                <c:pt idx="169">
                  <c:v>51.8</c:v>
                </c:pt>
                <c:pt idx="170">
                  <c:v>51.8</c:v>
                </c:pt>
                <c:pt idx="171">
                  <c:v>51.8</c:v>
                </c:pt>
                <c:pt idx="172">
                  <c:v>53.6</c:v>
                </c:pt>
                <c:pt idx="173">
                  <c:v>53.6</c:v>
                </c:pt>
                <c:pt idx="174">
                  <c:v>53.6</c:v>
                </c:pt>
                <c:pt idx="175">
                  <c:v>51.8</c:v>
                </c:pt>
                <c:pt idx="176">
                  <c:v>51.8</c:v>
                </c:pt>
                <c:pt idx="177">
                  <c:v>50</c:v>
                </c:pt>
                <c:pt idx="178">
                  <c:v>48.2</c:v>
                </c:pt>
                <c:pt idx="179">
                  <c:v>46.4</c:v>
                </c:pt>
                <c:pt idx="180">
                  <c:v>46.4</c:v>
                </c:pt>
                <c:pt idx="181">
                  <c:v>41</c:v>
                </c:pt>
                <c:pt idx="182">
                  <c:v>39.200000000000003</c:v>
                </c:pt>
                <c:pt idx="183">
                  <c:v>39.200000000000003</c:v>
                </c:pt>
                <c:pt idx="184">
                  <c:v>37.4</c:v>
                </c:pt>
                <c:pt idx="185">
                  <c:v>37.4</c:v>
                </c:pt>
                <c:pt idx="186">
                  <c:v>37.4</c:v>
                </c:pt>
                <c:pt idx="187">
                  <c:v>35.6</c:v>
                </c:pt>
                <c:pt idx="188">
                  <c:v>35.6</c:v>
                </c:pt>
                <c:pt idx="189">
                  <c:v>37.4</c:v>
                </c:pt>
                <c:pt idx="190">
                  <c:v>35.6</c:v>
                </c:pt>
                <c:pt idx="191">
                  <c:v>35.6</c:v>
                </c:pt>
                <c:pt idx="192">
                  <c:v>33.799999999999997</c:v>
                </c:pt>
                <c:pt idx="193">
                  <c:v>35.6</c:v>
                </c:pt>
                <c:pt idx="194">
                  <c:v>33.799999999999997</c:v>
                </c:pt>
                <c:pt idx="195">
                  <c:v>35.6</c:v>
                </c:pt>
                <c:pt idx="196">
                  <c:v>33.799999999999997</c:v>
                </c:pt>
                <c:pt idx="197">
                  <c:v>35.6</c:v>
                </c:pt>
                <c:pt idx="198">
                  <c:v>35.6</c:v>
                </c:pt>
                <c:pt idx="199">
                  <c:v>33.799999999999997</c:v>
                </c:pt>
                <c:pt idx="200">
                  <c:v>33.799999999999997</c:v>
                </c:pt>
                <c:pt idx="201">
                  <c:v>35.6</c:v>
                </c:pt>
                <c:pt idx="202">
                  <c:v>32</c:v>
                </c:pt>
                <c:pt idx="203">
                  <c:v>32</c:v>
                </c:pt>
                <c:pt idx="204">
                  <c:v>33.799999999999997</c:v>
                </c:pt>
                <c:pt idx="205">
                  <c:v>32</c:v>
                </c:pt>
                <c:pt idx="206">
                  <c:v>32</c:v>
                </c:pt>
                <c:pt idx="207">
                  <c:v>33.799999999999997</c:v>
                </c:pt>
                <c:pt idx="208">
                  <c:v>33.799999999999997</c:v>
                </c:pt>
                <c:pt idx="209">
                  <c:v>35.6</c:v>
                </c:pt>
                <c:pt idx="210">
                  <c:v>41</c:v>
                </c:pt>
                <c:pt idx="211">
                  <c:v>42.8</c:v>
                </c:pt>
                <c:pt idx="212">
                  <c:v>44.6</c:v>
                </c:pt>
                <c:pt idx="213">
                  <c:v>44.6</c:v>
                </c:pt>
                <c:pt idx="214">
                  <c:v>46.4</c:v>
                </c:pt>
                <c:pt idx="215">
                  <c:v>50</c:v>
                </c:pt>
              </c:numCache>
            </c:numRef>
          </c:val>
          <c:smooth val="0"/>
          <c:extLst>
            <c:ext xmlns:c16="http://schemas.microsoft.com/office/drawing/2014/chart" uri="{C3380CC4-5D6E-409C-BE32-E72D297353CC}">
              <c16:uniqueId val="{00000001-B52E-40E8-80AB-B29539FB12A6}"/>
            </c:ext>
          </c:extLst>
        </c:ser>
        <c:ser>
          <c:idx val="2"/>
          <c:order val="2"/>
          <c:tx>
            <c:strRef>
              <c:f>formatdata2!$C$1</c:f>
              <c:strCache>
                <c:ptCount val="1"/>
                <c:pt idx="0">
                  <c:v>Humidity</c:v>
                </c:pt>
              </c:strCache>
            </c:strRef>
          </c:tx>
          <c:spPr>
            <a:ln w="28575" cap="rnd">
              <a:solidFill>
                <a:schemeClr val="accent3"/>
              </a:solidFill>
              <a:round/>
            </a:ln>
            <a:effectLst/>
          </c:spPr>
          <c:marker>
            <c:symbol val="none"/>
          </c:marker>
          <c:val>
            <c:numRef>
              <c:f>formatdata2!$C$2:$C$217</c:f>
              <c:numCache>
                <c:formatCode>General</c:formatCode>
                <c:ptCount val="216"/>
                <c:pt idx="0">
                  <c:v>81.080597043607</c:v>
                </c:pt>
                <c:pt idx="1">
                  <c:v>81.080597043607</c:v>
                </c:pt>
                <c:pt idx="2">
                  <c:v>81.080597043607</c:v>
                </c:pt>
                <c:pt idx="3">
                  <c:v>81.080597043607</c:v>
                </c:pt>
                <c:pt idx="4">
                  <c:v>81.080597043607</c:v>
                </c:pt>
                <c:pt idx="5">
                  <c:v>86.902676258922</c:v>
                </c:pt>
                <c:pt idx="6">
                  <c:v>81.080597043607</c:v>
                </c:pt>
                <c:pt idx="7">
                  <c:v>86.902676258922</c:v>
                </c:pt>
                <c:pt idx="8">
                  <c:v>80.942482739048003</c:v>
                </c:pt>
                <c:pt idx="9">
                  <c:v>93.195121939331003</c:v>
                </c:pt>
                <c:pt idx="10">
                  <c:v>93.195121939331003</c:v>
                </c:pt>
                <c:pt idx="11">
                  <c:v>93.248095448059004</c:v>
                </c:pt>
                <c:pt idx="12">
                  <c:v>100</c:v>
                </c:pt>
                <c:pt idx="13">
                  <c:v>93.248095448059004</c:v>
                </c:pt>
                <c:pt idx="14">
                  <c:v>93.300460393223005</c:v>
                </c:pt>
                <c:pt idx="15">
                  <c:v>100</c:v>
                </c:pt>
                <c:pt idx="16">
                  <c:v>93.352225938757002</c:v>
                </c:pt>
                <c:pt idx="17">
                  <c:v>93.352225938757002</c:v>
                </c:pt>
                <c:pt idx="18">
                  <c:v>93.352225938757002</c:v>
                </c:pt>
                <c:pt idx="19">
                  <c:v>93.352225938757002</c:v>
                </c:pt>
                <c:pt idx="20">
                  <c:v>93.352225938757002</c:v>
                </c:pt>
                <c:pt idx="21">
                  <c:v>93.352225938757002</c:v>
                </c:pt>
                <c:pt idx="22">
                  <c:v>93.352225938757002</c:v>
                </c:pt>
                <c:pt idx="23">
                  <c:v>87.098056588182004</c:v>
                </c:pt>
                <c:pt idx="24">
                  <c:v>87.098056588182004</c:v>
                </c:pt>
                <c:pt idx="25">
                  <c:v>93.300460393223005</c:v>
                </c:pt>
                <c:pt idx="26">
                  <c:v>93.300460393223005</c:v>
                </c:pt>
                <c:pt idx="27">
                  <c:v>93.300460393223005</c:v>
                </c:pt>
                <c:pt idx="28">
                  <c:v>87.098056588182004</c:v>
                </c:pt>
                <c:pt idx="29">
                  <c:v>87.098056588182004</c:v>
                </c:pt>
                <c:pt idx="30">
                  <c:v>87.098056588182004</c:v>
                </c:pt>
                <c:pt idx="31">
                  <c:v>87.098056588182004</c:v>
                </c:pt>
                <c:pt idx="32">
                  <c:v>87.098056588182004</c:v>
                </c:pt>
                <c:pt idx="33">
                  <c:v>81.352547127259001</c:v>
                </c:pt>
                <c:pt idx="34">
                  <c:v>75.859700794654003</c:v>
                </c:pt>
                <c:pt idx="35">
                  <c:v>75.859700794654003</c:v>
                </c:pt>
                <c:pt idx="36">
                  <c:v>70.893920717171994</c:v>
                </c:pt>
                <c:pt idx="37">
                  <c:v>70.893920717171994</c:v>
                </c:pt>
                <c:pt idx="38">
                  <c:v>66.288662472889996</c:v>
                </c:pt>
                <c:pt idx="39">
                  <c:v>70.893920717171994</c:v>
                </c:pt>
                <c:pt idx="40">
                  <c:v>81.486420017859004</c:v>
                </c:pt>
                <c:pt idx="41">
                  <c:v>70.893920717171994</c:v>
                </c:pt>
                <c:pt idx="42">
                  <c:v>70.893920717171994</c:v>
                </c:pt>
                <c:pt idx="43">
                  <c:v>70.893920717171994</c:v>
                </c:pt>
                <c:pt idx="44">
                  <c:v>70.893920717171994</c:v>
                </c:pt>
                <c:pt idx="45">
                  <c:v>66.069675859941</c:v>
                </c:pt>
                <c:pt idx="46">
                  <c:v>70.893920717171994</c:v>
                </c:pt>
                <c:pt idx="47">
                  <c:v>70.893920717171994</c:v>
                </c:pt>
                <c:pt idx="48">
                  <c:v>70.893920717171994</c:v>
                </c:pt>
                <c:pt idx="49">
                  <c:v>70.893920717171994</c:v>
                </c:pt>
                <c:pt idx="50">
                  <c:v>66.288662472889996</c:v>
                </c:pt>
                <c:pt idx="51">
                  <c:v>62.015344988555</c:v>
                </c:pt>
                <c:pt idx="52">
                  <c:v>66.288662472889996</c:v>
                </c:pt>
                <c:pt idx="53">
                  <c:v>66.288662472889996</c:v>
                </c:pt>
                <c:pt idx="54">
                  <c:v>70.893920717171994</c:v>
                </c:pt>
                <c:pt idx="55">
                  <c:v>70.893920717171994</c:v>
                </c:pt>
                <c:pt idx="56">
                  <c:v>70.893920717171994</c:v>
                </c:pt>
                <c:pt idx="57">
                  <c:v>75.859700794654003</c:v>
                </c:pt>
                <c:pt idx="58">
                  <c:v>75.859700794654003</c:v>
                </c:pt>
                <c:pt idx="59">
                  <c:v>81.217278940751996</c:v>
                </c:pt>
                <c:pt idx="60">
                  <c:v>81.217278940751996</c:v>
                </c:pt>
                <c:pt idx="61">
                  <c:v>75.690542144641</c:v>
                </c:pt>
                <c:pt idx="62">
                  <c:v>81.080597043607</c:v>
                </c:pt>
                <c:pt idx="63">
                  <c:v>81.080597043607</c:v>
                </c:pt>
                <c:pt idx="64">
                  <c:v>81.080597043607</c:v>
                </c:pt>
                <c:pt idx="65">
                  <c:v>81.080597043607</c:v>
                </c:pt>
                <c:pt idx="66">
                  <c:v>87.000902360951002</c:v>
                </c:pt>
                <c:pt idx="67">
                  <c:v>86.902676258922</c:v>
                </c:pt>
                <c:pt idx="68">
                  <c:v>65.174364282645996</c:v>
                </c:pt>
                <c:pt idx="69">
                  <c:v>56.238915325569003</c:v>
                </c:pt>
                <c:pt idx="70">
                  <c:v>56.238915325569003</c:v>
                </c:pt>
                <c:pt idx="71">
                  <c:v>52.193346719272</c:v>
                </c:pt>
                <c:pt idx="72">
                  <c:v>52.193346719272</c:v>
                </c:pt>
                <c:pt idx="73">
                  <c:v>48.408424535628001</c:v>
                </c:pt>
                <c:pt idx="74">
                  <c:v>48.408424535628001</c:v>
                </c:pt>
                <c:pt idx="75">
                  <c:v>51.913579899969001</c:v>
                </c:pt>
                <c:pt idx="76">
                  <c:v>51.913579899969001</c:v>
                </c:pt>
                <c:pt idx="77">
                  <c:v>48.118372270447999</c:v>
                </c:pt>
                <c:pt idx="78">
                  <c:v>51.631857192882002</c:v>
                </c:pt>
                <c:pt idx="79">
                  <c:v>51.631857192882002</c:v>
                </c:pt>
                <c:pt idx="80">
                  <c:v>51.631857192882002</c:v>
                </c:pt>
                <c:pt idx="81">
                  <c:v>51.631857192882002</c:v>
                </c:pt>
                <c:pt idx="82">
                  <c:v>47.826470989741999</c:v>
                </c:pt>
                <c:pt idx="83">
                  <c:v>47.826470989741999</c:v>
                </c:pt>
                <c:pt idx="84">
                  <c:v>44.272699174859</c:v>
                </c:pt>
                <c:pt idx="85">
                  <c:v>51.348169519678002</c:v>
                </c:pt>
                <c:pt idx="86">
                  <c:v>47.532715989267999</c:v>
                </c:pt>
                <c:pt idx="87">
                  <c:v>47.532715989267999</c:v>
                </c:pt>
                <c:pt idx="88">
                  <c:v>51.348169519678002</c:v>
                </c:pt>
                <c:pt idx="89">
                  <c:v>51.348169519678002</c:v>
                </c:pt>
                <c:pt idx="90">
                  <c:v>55.161298117580998</c:v>
                </c:pt>
                <c:pt idx="91">
                  <c:v>55.161298117580998</c:v>
                </c:pt>
                <c:pt idx="92">
                  <c:v>59.550291042628999</c:v>
                </c:pt>
                <c:pt idx="93">
                  <c:v>59.550291042628999</c:v>
                </c:pt>
                <c:pt idx="94">
                  <c:v>55.433765044563003</c:v>
                </c:pt>
                <c:pt idx="95">
                  <c:v>44.272699174859</c:v>
                </c:pt>
                <c:pt idx="96">
                  <c:v>41.259995981842003</c:v>
                </c:pt>
                <c:pt idx="97">
                  <c:v>38.474160435013999</c:v>
                </c:pt>
                <c:pt idx="98">
                  <c:v>38.474160435013999</c:v>
                </c:pt>
                <c:pt idx="99">
                  <c:v>35.896568818295002</c:v>
                </c:pt>
                <c:pt idx="100">
                  <c:v>33.510246027515997</c:v>
                </c:pt>
                <c:pt idx="101">
                  <c:v>33.510246027515997</c:v>
                </c:pt>
                <c:pt idx="102">
                  <c:v>28.954856612574002</c:v>
                </c:pt>
                <c:pt idx="103">
                  <c:v>28.954856612574002</c:v>
                </c:pt>
                <c:pt idx="104">
                  <c:v>27.059470147732998</c:v>
                </c:pt>
                <c:pt idx="105">
                  <c:v>27.059470147732998</c:v>
                </c:pt>
                <c:pt idx="106">
                  <c:v>25.301691106551999</c:v>
                </c:pt>
                <c:pt idx="107">
                  <c:v>25.301691106551999</c:v>
                </c:pt>
                <c:pt idx="108">
                  <c:v>25.301691106551999</c:v>
                </c:pt>
                <c:pt idx="109">
                  <c:v>25.587528850403999</c:v>
                </c:pt>
                <c:pt idx="110">
                  <c:v>25.587528850403999</c:v>
                </c:pt>
                <c:pt idx="112">
                  <c:v>25.873044450649999</c:v>
                </c:pt>
                <c:pt idx="113">
                  <c:v>25.873044450649999</c:v>
                </c:pt>
                <c:pt idx="114">
                  <c:v>27.641441092842999</c:v>
                </c:pt>
                <c:pt idx="115">
                  <c:v>29.840774566395002</c:v>
                </c:pt>
                <c:pt idx="116">
                  <c:v>29.840774566395002</c:v>
                </c:pt>
                <c:pt idx="117">
                  <c:v>29.840774566395002</c:v>
                </c:pt>
                <c:pt idx="118">
                  <c:v>34.412817757485001</c:v>
                </c:pt>
                <c:pt idx="119">
                  <c:v>36.803572175729997</c:v>
                </c:pt>
                <c:pt idx="120">
                  <c:v>36.803572175729997</c:v>
                </c:pt>
                <c:pt idx="121">
                  <c:v>36.803572175729997</c:v>
                </c:pt>
                <c:pt idx="122">
                  <c:v>45.459390660817</c:v>
                </c:pt>
                <c:pt idx="123">
                  <c:v>42.162796995488002</c:v>
                </c:pt>
                <c:pt idx="124">
                  <c:v>41.863418076690998</c:v>
                </c:pt>
                <c:pt idx="126">
                  <c:v>38.777988223370002</c:v>
                </c:pt>
                <c:pt idx="127">
                  <c:v>38.777988223370002</c:v>
                </c:pt>
                <c:pt idx="128">
                  <c:v>35.896568818295002</c:v>
                </c:pt>
                <c:pt idx="129">
                  <c:v>41.562483250283002</c:v>
                </c:pt>
                <c:pt idx="130">
                  <c:v>48.118372270447999</c:v>
                </c:pt>
                <c:pt idx="131">
                  <c:v>48.118372270447999</c:v>
                </c:pt>
                <c:pt idx="132">
                  <c:v>48.118372270447999</c:v>
                </c:pt>
                <c:pt idx="133">
                  <c:v>44.571937958168</c:v>
                </c:pt>
                <c:pt idx="134">
                  <c:v>44.571937958168</c:v>
                </c:pt>
                <c:pt idx="135">
                  <c:v>51.631857192882002</c:v>
                </c:pt>
                <c:pt idx="136">
                  <c:v>51.631857192882002</c:v>
                </c:pt>
                <c:pt idx="137">
                  <c:v>51.631857192882002</c:v>
                </c:pt>
                <c:pt idx="138">
                  <c:v>55.433765044563003</c:v>
                </c:pt>
                <c:pt idx="139">
                  <c:v>59.550291042628999</c:v>
                </c:pt>
                <c:pt idx="140">
                  <c:v>68.845267915788</c:v>
                </c:pt>
                <c:pt idx="141">
                  <c:v>74.090271718389999</c:v>
                </c:pt>
                <c:pt idx="142">
                  <c:v>79.783661265600003</c:v>
                </c:pt>
                <c:pt idx="143">
                  <c:v>79.933943298105007</c:v>
                </c:pt>
                <c:pt idx="144">
                  <c:v>79.783661265600003</c:v>
                </c:pt>
                <c:pt idx="145">
                  <c:v>79.783661265600003</c:v>
                </c:pt>
                <c:pt idx="146">
                  <c:v>79.933943298105007</c:v>
                </c:pt>
                <c:pt idx="147">
                  <c:v>86.076383684481996</c:v>
                </c:pt>
                <c:pt idx="148">
                  <c:v>86.076383684481996</c:v>
                </c:pt>
                <c:pt idx="149">
                  <c:v>86.076383684481996</c:v>
                </c:pt>
                <c:pt idx="150">
                  <c:v>86.076383684481996</c:v>
                </c:pt>
                <c:pt idx="151">
                  <c:v>85.967788086354005</c:v>
                </c:pt>
                <c:pt idx="152">
                  <c:v>85.967788086354005</c:v>
                </c:pt>
                <c:pt idx="153">
                  <c:v>79.783661265600003</c:v>
                </c:pt>
                <c:pt idx="154">
                  <c:v>86.183759484386002</c:v>
                </c:pt>
                <c:pt idx="155">
                  <c:v>80.229750393125002</c:v>
                </c:pt>
                <c:pt idx="156">
                  <c:v>69.687768711565994</c:v>
                </c:pt>
                <c:pt idx="157">
                  <c:v>65.174364282645996</c:v>
                </c:pt>
                <c:pt idx="158">
                  <c:v>60.807981934064998</c:v>
                </c:pt>
                <c:pt idx="159">
                  <c:v>61.053414792925999</c:v>
                </c:pt>
                <c:pt idx="160">
                  <c:v>61.053414792925999</c:v>
                </c:pt>
                <c:pt idx="161">
                  <c:v>56.765604683886998</c:v>
                </c:pt>
                <c:pt idx="162">
                  <c:v>53.021005417931001</c:v>
                </c:pt>
                <c:pt idx="163">
                  <c:v>53.021005417931001</c:v>
                </c:pt>
                <c:pt idx="164">
                  <c:v>53.021005417931001</c:v>
                </c:pt>
                <c:pt idx="165">
                  <c:v>49.550247563176001</c:v>
                </c:pt>
                <c:pt idx="166">
                  <c:v>46.331471061776</c:v>
                </c:pt>
                <c:pt idx="167">
                  <c:v>49.831135182182003</c:v>
                </c:pt>
                <c:pt idx="168">
                  <c:v>46.618756876535002</c:v>
                </c:pt>
                <c:pt idx="169">
                  <c:v>43.344699599247001</c:v>
                </c:pt>
                <c:pt idx="170">
                  <c:v>40.276238532120999</c:v>
                </c:pt>
                <c:pt idx="171">
                  <c:v>34.711576545881002</c:v>
                </c:pt>
                <c:pt idx="172">
                  <c:v>35.009264179730998</c:v>
                </c:pt>
                <c:pt idx="173">
                  <c:v>32.490858921109002</c:v>
                </c:pt>
                <c:pt idx="174">
                  <c:v>35.009264179730998</c:v>
                </c:pt>
                <c:pt idx="175">
                  <c:v>40.276238532120999</c:v>
                </c:pt>
                <c:pt idx="176">
                  <c:v>37.402112278422003</c:v>
                </c:pt>
                <c:pt idx="177">
                  <c:v>39.979395374725001</c:v>
                </c:pt>
                <c:pt idx="178">
                  <c:v>42.756875463816002</c:v>
                </c:pt>
                <c:pt idx="179">
                  <c:v>49.267538618784002</c:v>
                </c:pt>
                <c:pt idx="180">
                  <c:v>49.267538618784002</c:v>
                </c:pt>
                <c:pt idx="181">
                  <c:v>65.174364282645996</c:v>
                </c:pt>
                <c:pt idx="182">
                  <c:v>69.893507175113996</c:v>
                </c:pt>
                <c:pt idx="183">
                  <c:v>64.945601027543006</c:v>
                </c:pt>
                <c:pt idx="184">
                  <c:v>74.996958768522006</c:v>
                </c:pt>
                <c:pt idx="185">
                  <c:v>69.687768711565994</c:v>
                </c:pt>
                <c:pt idx="186">
                  <c:v>74.996958768522006</c:v>
                </c:pt>
                <c:pt idx="187">
                  <c:v>80.519354085990997</c:v>
                </c:pt>
                <c:pt idx="188">
                  <c:v>80.519354085990997</c:v>
                </c:pt>
                <c:pt idx="189">
                  <c:v>74.996958768522006</c:v>
                </c:pt>
                <c:pt idx="190">
                  <c:v>86.601412091818005</c:v>
                </c:pt>
                <c:pt idx="191">
                  <c:v>80.519354085990997</c:v>
                </c:pt>
                <c:pt idx="192">
                  <c:v>86.498742535901002</c:v>
                </c:pt>
                <c:pt idx="193">
                  <c:v>86.601412091818005</c:v>
                </c:pt>
                <c:pt idx="194">
                  <c:v>93.032455771759004</c:v>
                </c:pt>
                <c:pt idx="195">
                  <c:v>86.601412091818005</c:v>
                </c:pt>
                <c:pt idx="196">
                  <c:v>93.032455771759004</c:v>
                </c:pt>
                <c:pt idx="197">
                  <c:v>86.601412091818005</c:v>
                </c:pt>
                <c:pt idx="198">
                  <c:v>86.601412091818005</c:v>
                </c:pt>
                <c:pt idx="199">
                  <c:v>86.498742535901002</c:v>
                </c:pt>
                <c:pt idx="200">
                  <c:v>93.032455771759004</c:v>
                </c:pt>
                <c:pt idx="201">
                  <c:v>86.601412091818005</c:v>
                </c:pt>
                <c:pt idx="202">
                  <c:v>86.394921766766004</c:v>
                </c:pt>
                <c:pt idx="203">
                  <c:v>92.976952847630002</c:v>
                </c:pt>
                <c:pt idx="204">
                  <c:v>93.032455771759004</c:v>
                </c:pt>
                <c:pt idx="205">
                  <c:v>92.976952847630002</c:v>
                </c:pt>
                <c:pt idx="206">
                  <c:v>86.394921766766004</c:v>
                </c:pt>
                <c:pt idx="207">
                  <c:v>93.032455771759004</c:v>
                </c:pt>
                <c:pt idx="208">
                  <c:v>93.032455771759004</c:v>
                </c:pt>
                <c:pt idx="209">
                  <c:v>93.087311705800005</c:v>
                </c:pt>
                <c:pt idx="210">
                  <c:v>80.942482739048003</c:v>
                </c:pt>
                <c:pt idx="211">
                  <c:v>75.519709049236994</c:v>
                </c:pt>
                <c:pt idx="212">
                  <c:v>70.499329419934995</c:v>
                </c:pt>
                <c:pt idx="213">
                  <c:v>70.499329419934995</c:v>
                </c:pt>
                <c:pt idx="214">
                  <c:v>70.697540658389002</c:v>
                </c:pt>
                <c:pt idx="215">
                  <c:v>57.540788283394001</c:v>
                </c:pt>
              </c:numCache>
            </c:numRef>
          </c:val>
          <c:smooth val="0"/>
          <c:extLst>
            <c:ext xmlns:c16="http://schemas.microsoft.com/office/drawing/2014/chart" uri="{C3380CC4-5D6E-409C-BE32-E72D297353CC}">
              <c16:uniqueId val="{00000002-B52E-40E8-80AB-B29539FB12A6}"/>
            </c:ext>
          </c:extLst>
        </c:ser>
        <c:dLbls>
          <c:showLegendKey val="0"/>
          <c:showVal val="0"/>
          <c:showCatName val="0"/>
          <c:showSerName val="0"/>
          <c:showPercent val="0"/>
          <c:showBubbleSize val="0"/>
        </c:dLbls>
        <c:smooth val="0"/>
        <c:axId val="2124380207"/>
        <c:axId val="1864127919"/>
      </c:lineChart>
      <c:catAx>
        <c:axId val="2124380207"/>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4127919"/>
        <c:crosses val="autoZero"/>
        <c:auto val="1"/>
        <c:lblAlgn val="ctr"/>
        <c:lblOffset val="100"/>
        <c:noMultiLvlLbl val="0"/>
      </c:catAx>
      <c:valAx>
        <c:axId val="18641279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43802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E574BDDD-E77C-4F65-80AE-A2B49D0566BE}" type="datetimeFigureOut">
              <a:rPr lang="en-US" smtClean="0"/>
              <a:t>2/23/2023</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6C689097-B4E2-4F9F-9CBE-5C04691F4EBF}" type="slidenum">
              <a:rPr lang="en-US" smtClean="0"/>
              <a:t>‹#›</a:t>
            </a:fld>
            <a:endParaRPr lang="en-US"/>
          </a:p>
        </p:txBody>
      </p:sp>
    </p:spTree>
    <p:extLst>
      <p:ext uri="{BB962C8B-B14F-4D97-AF65-F5344CB8AC3E}">
        <p14:creationId xmlns:p14="http://schemas.microsoft.com/office/powerpoint/2010/main" val="2016456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81030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159566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947343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4BDDD-E77C-4F65-80AE-A2B49D0566BE}" type="datetimeFigureOut">
              <a:rPr lang="en-US" smtClean="0"/>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448605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74BDDD-E77C-4F65-80AE-A2B49D0566BE}" type="datetimeFigureOut">
              <a:rPr lang="en-US" smtClean="0"/>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764436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74BDDD-E77C-4F65-80AE-A2B49D0566BE}" type="datetimeFigureOut">
              <a:rPr lang="en-US" smtClean="0"/>
              <a:t>2/23/2023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081995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74BDDD-E77C-4F65-80AE-A2B49D0566BE}" type="datetimeFigureOut">
              <a:rPr lang="en-US" smtClean="0"/>
              <a:t>2/23/2023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947979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4BDDD-E77C-4F65-80AE-A2B49D0566BE}" type="datetimeFigureOut">
              <a:rPr lang="en-US" smtClean="0"/>
              <a:t>2/23/2023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693568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6C689097-B4E2-4F9F-9CBE-5C04691F4EBF}" type="slidenum">
              <a:rPr lang="en-US" smtClean="0"/>
              <a:t>‹#›</a:t>
            </a:fld>
            <a:endParaRPr lang="en-US"/>
          </a:p>
        </p:txBody>
      </p:sp>
    </p:spTree>
    <p:extLst>
      <p:ext uri="{BB962C8B-B14F-4D97-AF65-F5344CB8AC3E}">
        <p14:creationId xmlns:p14="http://schemas.microsoft.com/office/powerpoint/2010/main" val="1851566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E574BDDD-E77C-4F65-80AE-A2B49D0566BE}" type="datetimeFigureOut">
              <a:rPr lang="en-US" smtClean="0"/>
              <a:t>2/23/2023</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6C689097-B4E2-4F9F-9CBE-5C04691F4EBF}" type="slidenum">
              <a:rPr lang="en-US" smtClean="0"/>
              <a:t>‹#›</a:t>
            </a:fld>
            <a:endParaRPr lang="en-US"/>
          </a:p>
        </p:txBody>
      </p:sp>
    </p:spTree>
    <p:extLst>
      <p:ext uri="{BB962C8B-B14F-4D97-AF65-F5344CB8AC3E}">
        <p14:creationId xmlns:p14="http://schemas.microsoft.com/office/powerpoint/2010/main" val="214191374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E574BDDD-E77C-4F65-80AE-A2B49D0566BE}" type="datetimeFigureOut">
              <a:rPr lang="en-US" smtClean="0"/>
              <a:t>2/23/2023</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6C689097-B4E2-4F9F-9CBE-5C04691F4EBF}" type="slidenum">
              <a:rPr lang="en-US" smtClean="0"/>
              <a:t>‹#›</a:t>
            </a:fld>
            <a:endParaRPr lang="en-US"/>
          </a:p>
        </p:txBody>
      </p:sp>
    </p:spTree>
    <p:extLst>
      <p:ext uri="{BB962C8B-B14F-4D97-AF65-F5344CB8AC3E}">
        <p14:creationId xmlns:p14="http://schemas.microsoft.com/office/powerpoint/2010/main" val="2655283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descr="Program coding on a computer screen">
            <a:extLst>
              <a:ext uri="{FF2B5EF4-FFF2-40B4-BE49-F238E27FC236}">
                <a16:creationId xmlns:a16="http://schemas.microsoft.com/office/drawing/2014/main" id="{A67832CF-9EE5-DC50-2D1F-5329C01AFE31}"/>
              </a:ext>
            </a:extLst>
          </p:cNvPr>
          <p:cNvPicPr>
            <a:picLocks noChangeAspect="1"/>
          </p:cNvPicPr>
          <p:nvPr/>
        </p:nvPicPr>
        <p:blipFill rotWithShape="1">
          <a:blip r:embed="rId2">
            <a:extLst>
              <a:ext uri="{28A0092B-C50C-407E-A947-70E740481C1C}">
                <a14:useLocalDpi xmlns:a14="http://schemas.microsoft.com/office/drawing/2010/main" val="0"/>
              </a:ext>
            </a:extLst>
          </a:blip>
          <a:srcRect l="9091" t="10069" b="13277"/>
          <a:stretch/>
        </p:blipFill>
        <p:spPr>
          <a:xfrm>
            <a:off x="20" y="10"/>
            <a:ext cx="12184702" cy="6857990"/>
          </a:xfrm>
          <a:prstGeom prst="rect">
            <a:avLst/>
          </a:prstGeom>
        </p:spPr>
      </p:pic>
      <p:sp>
        <p:nvSpPr>
          <p:cNvPr id="14" name="Rectangle 13">
            <a:extLst>
              <a:ext uri="{FF2B5EF4-FFF2-40B4-BE49-F238E27FC236}">
                <a16:creationId xmlns:a16="http://schemas.microsoft.com/office/drawing/2014/main" id="{8DE938CA-5A75-4A41-BBD4-248248C85E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267" y="0"/>
            <a:ext cx="4633540" cy="6858000"/>
          </a:xfrm>
          <a:prstGeom prst="rect">
            <a:avLst/>
          </a:prstGeom>
          <a:solidFill>
            <a:srgbClr val="4A6C7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7913406" y="1133324"/>
            <a:ext cx="3829476" cy="3352800"/>
          </a:xfrm>
        </p:spPr>
        <p:txBody>
          <a:bodyPr>
            <a:normAutofit/>
          </a:bodyPr>
          <a:lstStyle/>
          <a:p>
            <a:r>
              <a:rPr lang="en-US" sz="3800" dirty="0"/>
              <a:t>Final Course Project </a:t>
            </a:r>
            <a:br>
              <a:rPr lang="en-US" sz="3800" dirty="0"/>
            </a:br>
            <a:r>
              <a:rPr lang="en-US" sz="3800" dirty="0"/>
              <a:t> </a:t>
            </a:r>
            <a:br>
              <a:rPr lang="en-US" sz="3800" dirty="0"/>
            </a:br>
            <a:r>
              <a:rPr lang="en-US" sz="3800" dirty="0"/>
              <a:t>Introduction to Programming</a:t>
            </a:r>
            <a:br>
              <a:rPr lang="en-US" sz="3800" dirty="0"/>
            </a:br>
            <a:r>
              <a:rPr lang="en-US" sz="3800" dirty="0"/>
              <a:t>CEIS110 Module 8</a:t>
            </a:r>
            <a:br>
              <a:rPr lang="en-US" sz="3800" dirty="0"/>
            </a:br>
            <a:endParaRPr lang="en-US" sz="3800" dirty="0"/>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7954299" y="4486124"/>
            <a:ext cx="3829476" cy="1645920"/>
          </a:xfrm>
        </p:spPr>
        <p:txBody>
          <a:bodyPr>
            <a:normAutofit/>
          </a:bodyPr>
          <a:lstStyle/>
          <a:p>
            <a:r>
              <a:rPr lang="en-US" sz="2400" dirty="0">
                <a:solidFill>
                  <a:srgbClr val="FFFFFF"/>
                </a:solidFill>
              </a:rPr>
              <a:t>Presented by Jacob Dynes</a:t>
            </a:r>
          </a:p>
        </p:txBody>
      </p:sp>
    </p:spTree>
    <p:extLst>
      <p:ext uri="{BB962C8B-B14F-4D97-AF65-F5344CB8AC3E}">
        <p14:creationId xmlns:p14="http://schemas.microsoft.com/office/powerpoint/2010/main" val="73752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437638-E86C-41B1-BC86-6F186CB35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 y="0"/>
            <a:ext cx="12202287" cy="6858000"/>
          </a:xfrm>
          <a:prstGeom prst="rect">
            <a:avLst/>
          </a:prstGeom>
          <a:solidFill>
            <a:srgbClr val="5E4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5087738" y="770467"/>
            <a:ext cx="6298065" cy="3352800"/>
          </a:xfrm>
        </p:spPr>
        <p:txBody>
          <a:bodyPr>
            <a:normAutofit/>
          </a:bodyPr>
          <a:lstStyle/>
          <a:p>
            <a:r>
              <a:rPr lang="en-US" dirty="0"/>
              <a:t>Module 4</a:t>
            </a:r>
            <a:br>
              <a:rPr lang="en-US" dirty="0"/>
            </a:br>
            <a:endParaRPr lang="en-US" dirty="0"/>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5168264" y="4206876"/>
            <a:ext cx="5437067" cy="1645920"/>
          </a:xfrm>
        </p:spPr>
        <p:txBody>
          <a:bodyPr>
            <a:normAutofit/>
          </a:bodyPr>
          <a:lstStyle/>
          <a:p>
            <a:r>
              <a:rPr lang="en-US" dirty="0">
                <a:solidFill>
                  <a:srgbClr val="FFFFFF"/>
                </a:solidFill>
              </a:rPr>
              <a:t>Querying the database with SQL</a:t>
            </a:r>
          </a:p>
          <a:p>
            <a:endParaRPr lang="en-US" dirty="0">
              <a:solidFill>
                <a:srgbClr val="FFFFFF"/>
              </a:solidFill>
            </a:endParaRPr>
          </a:p>
        </p:txBody>
      </p:sp>
      <p:pic>
        <p:nvPicPr>
          <p:cNvPr id="5" name="Picture 4" descr="Colour-coded on electronic circuit board">
            <a:extLst>
              <a:ext uri="{FF2B5EF4-FFF2-40B4-BE49-F238E27FC236}">
                <a16:creationId xmlns:a16="http://schemas.microsoft.com/office/drawing/2014/main" id="{8A223962-BBEE-06EB-B14A-B53F86D07635}"/>
              </a:ext>
            </a:extLst>
          </p:cNvPr>
          <p:cNvPicPr>
            <a:picLocks noChangeAspect="1"/>
          </p:cNvPicPr>
          <p:nvPr/>
        </p:nvPicPr>
        <p:blipFill rotWithShape="1">
          <a:blip r:embed="rId2"/>
          <a:srcRect l="39513" r="15820" b="-2"/>
          <a:stretch/>
        </p:blipFill>
        <p:spPr>
          <a:xfrm>
            <a:off x="-10288" y="10"/>
            <a:ext cx="4628007" cy="6864408"/>
          </a:xfrm>
          <a:prstGeom prst="rect">
            <a:avLst/>
          </a:prstGeom>
        </p:spPr>
      </p:pic>
    </p:spTree>
    <p:extLst>
      <p:ext uri="{BB962C8B-B14F-4D97-AF65-F5344CB8AC3E}">
        <p14:creationId xmlns:p14="http://schemas.microsoft.com/office/powerpoint/2010/main" val="301302483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667512" y="934386"/>
            <a:ext cx="4205568" cy="1169052"/>
          </a:xfrm>
        </p:spPr>
        <p:txBody>
          <a:bodyPr vert="horz" lIns="91440" tIns="45720" rIns="91440" bIns="45720" rtlCol="0" anchor="b">
            <a:normAutofit/>
          </a:bodyPr>
          <a:lstStyle/>
          <a:p>
            <a:pPr>
              <a:lnSpc>
                <a:spcPct val="80000"/>
              </a:lnSpc>
            </a:pPr>
            <a:r>
              <a:rPr lang="en-US" sz="3400" kern="1200" spc="-120" baseline="0" dirty="0">
                <a:solidFill>
                  <a:srgbClr val="FFFFFF"/>
                </a:solidFill>
                <a:latin typeface="+mj-lt"/>
                <a:ea typeface="+mj-ea"/>
                <a:cs typeface="+mj-cs"/>
              </a:rPr>
              <a:t>Query to retrieve all columns and all rows</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667513" y="2834799"/>
            <a:ext cx="4141559" cy="1645920"/>
          </a:xfrm>
        </p:spPr>
        <p:txBody>
          <a:bodyPr vert="horz" lIns="91440" tIns="45720" rIns="91440" bIns="45720" rtlCol="0">
            <a:normAutofit/>
          </a:bodyPr>
          <a:lstStyle/>
          <a:p>
            <a:pPr>
              <a:lnSpc>
                <a:spcPct val="85000"/>
              </a:lnSpc>
            </a:pPr>
            <a:r>
              <a:rPr lang="en-US" sz="2400" dirty="0">
                <a:solidFill>
                  <a:schemeClr val="bg1"/>
                </a:solidFill>
                <a:latin typeface="+mj-lt"/>
              </a:rPr>
              <a:t>Screenshot is of SQL query command and results</a:t>
            </a:r>
          </a:p>
        </p:txBody>
      </p:sp>
      <p:sp>
        <p:nvSpPr>
          <p:cNvPr id="14" name="Rectangle 13">
            <a:extLst>
              <a:ext uri="{FF2B5EF4-FFF2-40B4-BE49-F238E27FC236}">
                <a16:creationId xmlns:a16="http://schemas.microsoft.com/office/drawing/2014/main" id="{FCA118C4-32A6-466D-8453-BA738103A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2536" y="0"/>
            <a:ext cx="673946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mputer">
            <a:extLst>
              <a:ext uri="{FF2B5EF4-FFF2-40B4-BE49-F238E27FC236}">
                <a16:creationId xmlns:a16="http://schemas.microsoft.com/office/drawing/2014/main" id="{1AC444E7-1047-4745-CA89-DB2E776A058C}"/>
              </a:ext>
            </a:extLst>
          </p:cNvPr>
          <p:cNvPicPr>
            <a:picLocks noChangeAspect="1"/>
          </p:cNvPicPr>
          <p:nvPr/>
        </p:nvPicPr>
        <p:blipFill rotWithShape="1">
          <a:blip r:embed="rId2">
            <a:extLst>
              <a:ext uri="{28A0092B-C50C-407E-A947-70E740481C1C}">
                <a14:useLocalDpi xmlns:a14="http://schemas.microsoft.com/office/drawing/2010/main" val="0"/>
              </a:ext>
            </a:extLst>
          </a:blip>
          <a:srcRect l="58527" r="1691" b="-1"/>
          <a:stretch/>
        </p:blipFill>
        <p:spPr>
          <a:xfrm>
            <a:off x="6096000" y="629265"/>
            <a:ext cx="5452536" cy="5585271"/>
          </a:xfrm>
          <a:prstGeom prst="rect">
            <a:avLst/>
          </a:prstGeom>
        </p:spPr>
      </p:pic>
    </p:spTree>
    <p:extLst>
      <p:ext uri="{BB962C8B-B14F-4D97-AF65-F5344CB8AC3E}">
        <p14:creationId xmlns:p14="http://schemas.microsoft.com/office/powerpoint/2010/main" val="3147162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6EA1A26-163F-4F15-91F4-F2C51AC9C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173212" y="499533"/>
            <a:ext cx="3401568" cy="1920240"/>
          </a:xfrm>
        </p:spPr>
        <p:txBody>
          <a:bodyPr vert="horz" lIns="91440" tIns="45720" rIns="91440" bIns="45720" rtlCol="0" anchor="b">
            <a:normAutofit/>
          </a:bodyPr>
          <a:lstStyle/>
          <a:p>
            <a:r>
              <a:rPr lang="en-US" sz="3400" dirty="0"/>
              <a:t>Query to retrieve lowest and highest temperatures</a:t>
            </a:r>
            <a:br>
              <a:rPr lang="en-US" sz="3400" dirty="0"/>
            </a:br>
            <a:endParaRPr lang="en-US" sz="3400" dirty="0"/>
          </a:p>
        </p:txBody>
      </p:sp>
      <p:pic>
        <p:nvPicPr>
          <p:cNvPr id="4" name="Picture 3" descr="A screenshot of a computer&#10;&#10;Description automatically generated with medium confidence">
            <a:extLst>
              <a:ext uri="{FF2B5EF4-FFF2-40B4-BE49-F238E27FC236}">
                <a16:creationId xmlns:a16="http://schemas.microsoft.com/office/drawing/2014/main" id="{E1A33A92-8549-7C8D-321B-11DB761D1A4A}"/>
              </a:ext>
            </a:extLst>
          </p:cNvPr>
          <p:cNvPicPr>
            <a:picLocks noChangeAspect="1"/>
          </p:cNvPicPr>
          <p:nvPr/>
        </p:nvPicPr>
        <p:blipFill rotWithShape="1">
          <a:blip r:embed="rId2">
            <a:extLst>
              <a:ext uri="{28A0092B-C50C-407E-A947-70E740481C1C}">
                <a14:useLocalDpi xmlns:a14="http://schemas.microsoft.com/office/drawing/2010/main" val="0"/>
              </a:ext>
            </a:extLst>
          </a:blip>
          <a:srcRect l="51687"/>
          <a:stretch/>
        </p:blipFill>
        <p:spPr>
          <a:xfrm>
            <a:off x="633999" y="640080"/>
            <a:ext cx="6278529" cy="5588101"/>
          </a:xfrm>
          <a:prstGeom prst="rect">
            <a:avLst/>
          </a:prstGeom>
        </p:spPr>
      </p:pic>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8173212" y="2419773"/>
            <a:ext cx="3401568" cy="3358092"/>
          </a:xfrm>
        </p:spPr>
        <p:txBody>
          <a:bodyPr vert="horz" lIns="91440" tIns="45720" rIns="91440" bIns="45720" rtlCol="0">
            <a:normAutofit/>
          </a:bodyPr>
          <a:lstStyle/>
          <a:p>
            <a:pPr>
              <a:lnSpc>
                <a:spcPct val="85000"/>
              </a:lnSpc>
            </a:pPr>
            <a:r>
              <a:rPr lang="en-US" sz="2400" dirty="0">
                <a:solidFill>
                  <a:schemeClr val="bg1"/>
                </a:solidFill>
              </a:rPr>
              <a:t>Screenshot is of SQL query command and results</a:t>
            </a:r>
          </a:p>
          <a:p>
            <a:pPr>
              <a:lnSpc>
                <a:spcPct val="85000"/>
              </a:lnSpc>
              <a:buFont typeface="Arial" pitchFamily="34" charset="0"/>
              <a:buChar char=" "/>
            </a:pPr>
            <a:endParaRPr lang="en-US" sz="1800" dirty="0">
              <a:solidFill>
                <a:schemeClr val="tx1">
                  <a:lumMod val="85000"/>
                  <a:lumOff val="15000"/>
                </a:schemeClr>
              </a:solidFill>
            </a:endParaRPr>
          </a:p>
        </p:txBody>
      </p:sp>
    </p:spTree>
    <p:extLst>
      <p:ext uri="{BB962C8B-B14F-4D97-AF65-F5344CB8AC3E}">
        <p14:creationId xmlns:p14="http://schemas.microsoft.com/office/powerpoint/2010/main" val="1778968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6EA1A26-163F-4F15-91F4-F2C51AC9C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173212" y="499533"/>
            <a:ext cx="3401568" cy="1920240"/>
          </a:xfrm>
        </p:spPr>
        <p:txBody>
          <a:bodyPr vert="horz" lIns="91440" tIns="45720" rIns="91440" bIns="45720" rtlCol="0" anchor="b">
            <a:normAutofit/>
          </a:bodyPr>
          <a:lstStyle/>
          <a:p>
            <a:r>
              <a:rPr lang="en-US" sz="3400" dirty="0"/>
              <a:t>Query to retrieve all clear days</a:t>
            </a:r>
            <a:br>
              <a:rPr lang="en-US" sz="3700" dirty="0"/>
            </a:br>
            <a:endParaRPr lang="en-US" sz="3700" dirty="0"/>
          </a:p>
        </p:txBody>
      </p:sp>
      <p:pic>
        <p:nvPicPr>
          <p:cNvPr id="8" name="Picture 7" descr="A screenshot of a computer&#10;&#10;Description automatically generated with medium confidence">
            <a:extLst>
              <a:ext uri="{FF2B5EF4-FFF2-40B4-BE49-F238E27FC236}">
                <a16:creationId xmlns:a16="http://schemas.microsoft.com/office/drawing/2014/main" id="{0DAFEDB9-7A85-5529-7D11-E5EE9C637593}"/>
              </a:ext>
            </a:extLst>
          </p:cNvPr>
          <p:cNvPicPr>
            <a:picLocks noChangeAspect="1"/>
          </p:cNvPicPr>
          <p:nvPr/>
        </p:nvPicPr>
        <p:blipFill rotWithShape="1">
          <a:blip r:embed="rId2">
            <a:extLst>
              <a:ext uri="{28A0092B-C50C-407E-A947-70E740481C1C}">
                <a14:useLocalDpi xmlns:a14="http://schemas.microsoft.com/office/drawing/2010/main" val="0"/>
              </a:ext>
            </a:extLst>
          </a:blip>
          <a:srcRect l="27787" r="26708" b="-1"/>
          <a:stretch/>
        </p:blipFill>
        <p:spPr>
          <a:xfrm>
            <a:off x="633999" y="640080"/>
            <a:ext cx="6278529" cy="5588101"/>
          </a:xfrm>
          <a:prstGeom prst="rect">
            <a:avLst/>
          </a:prstGeom>
        </p:spPr>
      </p:pic>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8173212" y="2419773"/>
            <a:ext cx="3401568" cy="3358092"/>
          </a:xfrm>
        </p:spPr>
        <p:txBody>
          <a:bodyPr vert="horz" lIns="91440" tIns="45720" rIns="91440" bIns="45720" rtlCol="0">
            <a:normAutofit/>
          </a:bodyPr>
          <a:lstStyle/>
          <a:p>
            <a:pPr>
              <a:lnSpc>
                <a:spcPct val="85000"/>
              </a:lnSpc>
              <a:buFont typeface="Arial" pitchFamily="34" charset="0"/>
              <a:buChar char=" "/>
            </a:pPr>
            <a:r>
              <a:rPr lang="en-US" sz="2400" dirty="0">
                <a:solidFill>
                  <a:schemeClr val="bg1"/>
                </a:solidFill>
              </a:rPr>
              <a:t>Screenshot is of SQL query command and results</a:t>
            </a:r>
          </a:p>
          <a:p>
            <a:pPr>
              <a:lnSpc>
                <a:spcPct val="85000"/>
              </a:lnSpc>
              <a:buFont typeface="Arial" pitchFamily="34" charset="0"/>
              <a:buChar char=" "/>
            </a:pPr>
            <a:endParaRPr lang="en-US" sz="1800" dirty="0">
              <a:solidFill>
                <a:schemeClr val="tx1">
                  <a:lumMod val="85000"/>
                  <a:lumOff val="15000"/>
                </a:schemeClr>
              </a:solidFill>
            </a:endParaRPr>
          </a:p>
        </p:txBody>
      </p:sp>
    </p:spTree>
    <p:extLst>
      <p:ext uri="{BB962C8B-B14F-4D97-AF65-F5344CB8AC3E}">
        <p14:creationId xmlns:p14="http://schemas.microsoft.com/office/powerpoint/2010/main" val="2761904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437638-E86C-41B1-BC86-6F186CB35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 y="0"/>
            <a:ext cx="12202287" cy="6858000"/>
          </a:xfrm>
          <a:prstGeom prst="rect">
            <a:avLst/>
          </a:prstGeom>
          <a:solidFill>
            <a:srgbClr val="5E4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5087738" y="770467"/>
            <a:ext cx="6298065" cy="3352800"/>
          </a:xfrm>
        </p:spPr>
        <p:txBody>
          <a:bodyPr>
            <a:normAutofit/>
          </a:bodyPr>
          <a:lstStyle/>
          <a:p>
            <a:r>
              <a:rPr lang="en-US" dirty="0"/>
              <a:t>Module 5</a:t>
            </a:r>
            <a:br>
              <a:rPr lang="en-US" dirty="0"/>
            </a:br>
            <a:endParaRPr lang="en-US" dirty="0"/>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5168264" y="4206876"/>
            <a:ext cx="5437067" cy="1645920"/>
          </a:xfrm>
        </p:spPr>
        <p:txBody>
          <a:bodyPr>
            <a:normAutofit/>
          </a:bodyPr>
          <a:lstStyle/>
          <a:p>
            <a:r>
              <a:rPr lang="en-US" dirty="0">
                <a:solidFill>
                  <a:schemeClr val="tx1"/>
                </a:solidFill>
              </a:rPr>
              <a:t>Querying and manipulating data with SQL and Python</a:t>
            </a:r>
          </a:p>
        </p:txBody>
      </p:sp>
      <p:pic>
        <p:nvPicPr>
          <p:cNvPr id="5" name="Picture 4" descr="Colour-coded on electronic circuit board">
            <a:extLst>
              <a:ext uri="{FF2B5EF4-FFF2-40B4-BE49-F238E27FC236}">
                <a16:creationId xmlns:a16="http://schemas.microsoft.com/office/drawing/2014/main" id="{044BB053-097C-DF50-387D-3286B9D44945}"/>
              </a:ext>
            </a:extLst>
          </p:cNvPr>
          <p:cNvPicPr>
            <a:picLocks noChangeAspect="1"/>
          </p:cNvPicPr>
          <p:nvPr/>
        </p:nvPicPr>
        <p:blipFill rotWithShape="1">
          <a:blip r:embed="rId2"/>
          <a:srcRect l="39513" r="15820" b="-2"/>
          <a:stretch/>
        </p:blipFill>
        <p:spPr>
          <a:xfrm>
            <a:off x="-10288" y="10"/>
            <a:ext cx="4628007" cy="6864408"/>
          </a:xfrm>
          <a:prstGeom prst="rect">
            <a:avLst/>
          </a:prstGeom>
        </p:spPr>
      </p:pic>
    </p:spTree>
    <p:extLst>
      <p:ext uri="{BB962C8B-B14F-4D97-AF65-F5344CB8AC3E}">
        <p14:creationId xmlns:p14="http://schemas.microsoft.com/office/powerpoint/2010/main" val="381584666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6EA1A26-163F-4F15-91F4-F2C51AC9C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173212" y="993351"/>
            <a:ext cx="3401568" cy="692573"/>
          </a:xfrm>
        </p:spPr>
        <p:txBody>
          <a:bodyPr vert="horz" lIns="91440" tIns="45720" rIns="91440" bIns="45720" rtlCol="0" anchor="b">
            <a:normAutofit/>
          </a:bodyPr>
          <a:lstStyle/>
          <a:p>
            <a:r>
              <a:rPr lang="en-US" sz="3400" dirty="0"/>
              <a:t>Python code </a:t>
            </a:r>
          </a:p>
        </p:txBody>
      </p:sp>
      <p:pic>
        <p:nvPicPr>
          <p:cNvPr id="4" name="Picture 3" descr="A screenshot of a computer&#10;&#10;Description automatically generated with medium confidence">
            <a:extLst>
              <a:ext uri="{FF2B5EF4-FFF2-40B4-BE49-F238E27FC236}">
                <a16:creationId xmlns:a16="http://schemas.microsoft.com/office/drawing/2014/main" id="{552C6612-2A37-EE15-9B77-3DE39199B13D}"/>
              </a:ext>
            </a:extLst>
          </p:cNvPr>
          <p:cNvPicPr>
            <a:picLocks noChangeAspect="1"/>
          </p:cNvPicPr>
          <p:nvPr/>
        </p:nvPicPr>
        <p:blipFill rotWithShape="1">
          <a:blip r:embed="rId2">
            <a:extLst>
              <a:ext uri="{28A0092B-C50C-407E-A947-70E740481C1C}">
                <a14:useLocalDpi xmlns:a14="http://schemas.microsoft.com/office/drawing/2010/main" val="0"/>
              </a:ext>
            </a:extLst>
          </a:blip>
          <a:srcRect l="54215" r="1" b="1"/>
          <a:stretch/>
        </p:blipFill>
        <p:spPr>
          <a:xfrm>
            <a:off x="633999" y="640080"/>
            <a:ext cx="6278529" cy="5588101"/>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173212" y="2419773"/>
            <a:ext cx="3401568" cy="3358092"/>
          </a:xfrm>
        </p:spPr>
        <p:txBody>
          <a:bodyPr vert="horz" lIns="91440" tIns="45720" rIns="91440" bIns="45720" rtlCol="0">
            <a:normAutofit/>
          </a:bodyPr>
          <a:lstStyle/>
          <a:p>
            <a:pPr>
              <a:lnSpc>
                <a:spcPct val="85000"/>
              </a:lnSpc>
            </a:pPr>
            <a:r>
              <a:rPr lang="en-US" sz="2400" dirty="0">
                <a:solidFill>
                  <a:schemeClr val="bg1"/>
                </a:solidFill>
              </a:rPr>
              <a:t>ExtractTempHumidity.py Python code with your name and date in comments</a:t>
            </a:r>
          </a:p>
          <a:p>
            <a:pPr>
              <a:lnSpc>
                <a:spcPct val="85000"/>
              </a:lnSpc>
              <a:buFont typeface="Arial" pitchFamily="34" charset="0"/>
              <a:buChar char=" "/>
            </a:pPr>
            <a:endParaRPr lang="en-US" sz="1800" dirty="0">
              <a:solidFill>
                <a:schemeClr val="tx1">
                  <a:lumMod val="85000"/>
                  <a:lumOff val="15000"/>
                </a:schemeClr>
              </a:solidFill>
            </a:endParaRPr>
          </a:p>
          <a:p>
            <a:pPr>
              <a:lnSpc>
                <a:spcPct val="85000"/>
              </a:lnSpc>
              <a:buFont typeface="Arial" pitchFamily="34" charset="0"/>
              <a:buChar char=" "/>
            </a:pPr>
            <a:endParaRPr lang="en-US" sz="1800" dirty="0">
              <a:solidFill>
                <a:schemeClr val="tx1">
                  <a:lumMod val="85000"/>
                  <a:lumOff val="15000"/>
                </a:schemeClr>
              </a:solidFill>
            </a:endParaRPr>
          </a:p>
        </p:txBody>
      </p:sp>
    </p:spTree>
    <p:extLst>
      <p:ext uri="{BB962C8B-B14F-4D97-AF65-F5344CB8AC3E}">
        <p14:creationId xmlns:p14="http://schemas.microsoft.com/office/powerpoint/2010/main" val="2598458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6EA1A26-163F-4F15-91F4-F2C51AC9C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173212" y="499533"/>
            <a:ext cx="3401568" cy="1920240"/>
          </a:xfrm>
        </p:spPr>
        <p:txBody>
          <a:bodyPr vert="horz" lIns="91440" tIns="45720" rIns="91440" bIns="45720" rtlCol="0" anchor="b">
            <a:normAutofit/>
          </a:bodyPr>
          <a:lstStyle/>
          <a:p>
            <a:r>
              <a:rPr lang="en-US" sz="4000" dirty="0"/>
              <a:t>Retrieve and Convert Data to CSV Format</a:t>
            </a:r>
          </a:p>
        </p:txBody>
      </p:sp>
      <p:pic>
        <p:nvPicPr>
          <p:cNvPr id="10" name="Picture 9" descr="A picture containing table">
            <a:extLst>
              <a:ext uri="{FF2B5EF4-FFF2-40B4-BE49-F238E27FC236}">
                <a16:creationId xmlns:a16="http://schemas.microsoft.com/office/drawing/2014/main" id="{5CAC73C8-743C-E22B-C7D1-880B120D661C}"/>
              </a:ext>
            </a:extLst>
          </p:cNvPr>
          <p:cNvPicPr>
            <a:picLocks noChangeAspect="1"/>
          </p:cNvPicPr>
          <p:nvPr/>
        </p:nvPicPr>
        <p:blipFill rotWithShape="1">
          <a:blip r:embed="rId2">
            <a:extLst>
              <a:ext uri="{28A0092B-C50C-407E-A947-70E740481C1C}">
                <a14:useLocalDpi xmlns:a14="http://schemas.microsoft.com/office/drawing/2010/main" val="0"/>
              </a:ext>
            </a:extLst>
          </a:blip>
          <a:srcRect t="25431" r="1" b="28069"/>
          <a:stretch/>
        </p:blipFill>
        <p:spPr>
          <a:xfrm>
            <a:off x="633999" y="640080"/>
            <a:ext cx="6278529" cy="5588101"/>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173212" y="2419773"/>
            <a:ext cx="3401568" cy="3358092"/>
          </a:xfrm>
        </p:spPr>
        <p:txBody>
          <a:bodyPr vert="horz" lIns="91440" tIns="45720" rIns="91440" bIns="45720" rtlCol="0">
            <a:normAutofit/>
          </a:bodyPr>
          <a:lstStyle/>
          <a:p>
            <a:pPr>
              <a:lnSpc>
                <a:spcPct val="85000"/>
              </a:lnSpc>
              <a:buFont typeface="Arial" pitchFamily="34" charset="0"/>
              <a:buChar char=" "/>
            </a:pPr>
            <a:r>
              <a:rPr lang="en-US" sz="1800" dirty="0">
                <a:solidFill>
                  <a:schemeClr val="bg1"/>
                </a:solidFill>
              </a:rPr>
              <a:t>Screenshot shows Format data file open in Excel showing 3 columns of data</a:t>
            </a:r>
          </a:p>
          <a:p>
            <a:pPr>
              <a:lnSpc>
                <a:spcPct val="85000"/>
              </a:lnSpc>
              <a:buFont typeface="Arial" pitchFamily="34" charset="0"/>
              <a:buChar char=" "/>
            </a:pPr>
            <a:endParaRPr lang="en-US" sz="1800" dirty="0">
              <a:solidFill>
                <a:schemeClr val="tx1">
                  <a:lumMod val="85000"/>
                  <a:lumOff val="15000"/>
                </a:schemeClr>
              </a:solidFill>
            </a:endParaRPr>
          </a:p>
          <a:p>
            <a:pPr>
              <a:lnSpc>
                <a:spcPct val="85000"/>
              </a:lnSpc>
              <a:buFont typeface="Arial" pitchFamily="34" charset="0"/>
              <a:buChar char=" "/>
            </a:pPr>
            <a:endParaRPr lang="en-US" sz="1800" dirty="0">
              <a:solidFill>
                <a:schemeClr val="tx1">
                  <a:lumMod val="85000"/>
                  <a:lumOff val="15000"/>
                </a:schemeClr>
              </a:solidFill>
            </a:endParaRPr>
          </a:p>
        </p:txBody>
      </p:sp>
    </p:spTree>
    <p:extLst>
      <p:ext uri="{BB962C8B-B14F-4D97-AF65-F5344CB8AC3E}">
        <p14:creationId xmlns:p14="http://schemas.microsoft.com/office/powerpoint/2010/main" val="2115995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9788" y="987425"/>
            <a:ext cx="3932237" cy="1600200"/>
          </a:xfrm>
        </p:spPr>
        <p:txBody>
          <a:bodyPr>
            <a:normAutofit fontScale="90000"/>
          </a:bodyPr>
          <a:lstStyle/>
          <a:p>
            <a:r>
              <a:rPr lang="en-US" sz="3800" dirty="0"/>
              <a:t>Temperature and Humidity Chart</a:t>
            </a:r>
            <a:br>
              <a:rPr lang="en-US" sz="4400" dirty="0"/>
            </a:br>
            <a:endParaRPr lang="en-US" sz="4400" dirty="0"/>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839788" y="2866030"/>
            <a:ext cx="3932237" cy="3002958"/>
          </a:xfrm>
        </p:spPr>
        <p:txBody>
          <a:bodyPr/>
          <a:lstStyle/>
          <a:p>
            <a:r>
              <a:rPr lang="en-US" sz="2400" dirty="0">
                <a:solidFill>
                  <a:schemeClr val="bg1"/>
                </a:solidFill>
              </a:rPr>
              <a:t>The chart was created in Excel. The chart based on temperature and humidity data from database </a:t>
            </a:r>
          </a:p>
          <a:p>
            <a:endParaRPr lang="en-US" dirty="0"/>
          </a:p>
        </p:txBody>
      </p:sp>
      <p:graphicFrame>
        <p:nvGraphicFramePr>
          <p:cNvPr id="3" name="Picture Placeholder 2">
            <a:extLst>
              <a:ext uri="{FF2B5EF4-FFF2-40B4-BE49-F238E27FC236}">
                <a16:creationId xmlns:a16="http://schemas.microsoft.com/office/drawing/2014/main" id="{2DD7591F-7237-48A4-8ED0-689576737667}"/>
              </a:ext>
            </a:extLst>
          </p:cNvPr>
          <p:cNvGraphicFramePr>
            <a:graphicFrameLocks noGrp="1"/>
          </p:cNvGraphicFramePr>
          <p:nvPr>
            <p:ph type="pic" idx="1"/>
          </p:nvPr>
        </p:nvGraphicFramePr>
        <p:xfrm>
          <a:off x="5183188" y="987425"/>
          <a:ext cx="6172200" cy="4873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9687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437638-E86C-41B1-BC86-6F186CB35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 y="0"/>
            <a:ext cx="12202287" cy="6858000"/>
          </a:xfrm>
          <a:prstGeom prst="rect">
            <a:avLst/>
          </a:prstGeom>
          <a:solidFill>
            <a:srgbClr val="5E4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5087738" y="770467"/>
            <a:ext cx="6298065" cy="3352800"/>
          </a:xfrm>
        </p:spPr>
        <p:txBody>
          <a:bodyPr>
            <a:normAutofit/>
          </a:bodyPr>
          <a:lstStyle/>
          <a:p>
            <a:r>
              <a:rPr lang="en-US" dirty="0"/>
              <a:t>Module 6</a:t>
            </a:r>
            <a:br>
              <a:rPr lang="en-US" dirty="0"/>
            </a:br>
            <a:endParaRPr lang="en-US" dirty="0"/>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5168264" y="4206876"/>
            <a:ext cx="5437067" cy="1645920"/>
          </a:xfrm>
        </p:spPr>
        <p:txBody>
          <a:bodyPr>
            <a:normAutofit/>
          </a:bodyPr>
          <a:lstStyle/>
          <a:p>
            <a:r>
              <a:rPr lang="en-US" dirty="0">
                <a:solidFill>
                  <a:schemeClr val="tx1"/>
                </a:solidFill>
              </a:rPr>
              <a:t>Develop Graphical Models and Interpret Results</a:t>
            </a:r>
          </a:p>
        </p:txBody>
      </p:sp>
      <p:pic>
        <p:nvPicPr>
          <p:cNvPr id="5" name="Picture 4" descr="Colour-coded on electronic circuit board">
            <a:extLst>
              <a:ext uri="{FF2B5EF4-FFF2-40B4-BE49-F238E27FC236}">
                <a16:creationId xmlns:a16="http://schemas.microsoft.com/office/drawing/2014/main" id="{EF154FE9-5772-6CB6-384D-83055EEDFE44}"/>
              </a:ext>
            </a:extLst>
          </p:cNvPr>
          <p:cNvPicPr>
            <a:picLocks noChangeAspect="1"/>
          </p:cNvPicPr>
          <p:nvPr/>
        </p:nvPicPr>
        <p:blipFill rotWithShape="1">
          <a:blip r:embed="rId2"/>
          <a:srcRect l="39513" r="15820" b="-2"/>
          <a:stretch/>
        </p:blipFill>
        <p:spPr>
          <a:xfrm>
            <a:off x="-10288" y="10"/>
            <a:ext cx="4628007" cy="6864408"/>
          </a:xfrm>
          <a:prstGeom prst="rect">
            <a:avLst/>
          </a:prstGeom>
        </p:spPr>
      </p:pic>
    </p:spTree>
    <p:extLst>
      <p:ext uri="{BB962C8B-B14F-4D97-AF65-F5344CB8AC3E}">
        <p14:creationId xmlns:p14="http://schemas.microsoft.com/office/powerpoint/2010/main" val="321441271"/>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7CEFFDD-605F-41E2-8017-6484074C5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156433" y="277269"/>
            <a:ext cx="3401568" cy="678059"/>
          </a:xfrm>
        </p:spPr>
        <p:txBody>
          <a:bodyPr vert="horz" lIns="91440" tIns="45720" rIns="91440" bIns="45720" rtlCol="0" anchor="b">
            <a:normAutofit/>
          </a:bodyPr>
          <a:lstStyle/>
          <a:p>
            <a:r>
              <a:rPr lang="en-US" sz="4000" dirty="0"/>
              <a:t>Plot #1</a:t>
            </a:r>
          </a:p>
        </p:txBody>
      </p:sp>
      <p:pic>
        <p:nvPicPr>
          <p:cNvPr id="4" name="Picture Placeholder 3">
            <a:extLst>
              <a:ext uri="{FF2B5EF4-FFF2-40B4-BE49-F238E27FC236}">
                <a16:creationId xmlns:a16="http://schemas.microsoft.com/office/drawing/2014/main" id="{ACDE24AF-159E-DBB9-01FB-5F93348DBD82}"/>
              </a:ext>
            </a:extLst>
          </p:cNvPr>
          <p:cNvPicPr>
            <a:picLocks noGrp="1" noChangeAspect="1"/>
          </p:cNvPicPr>
          <p:nvPr>
            <p:ph type="pic" idx="1"/>
          </p:nvPr>
        </p:nvPicPr>
        <p:blipFill rotWithShape="1">
          <a:blip r:embed="rId2"/>
          <a:srcRect l="3226" r="3226"/>
          <a:stretch/>
        </p:blipFill>
        <p:spPr>
          <a:xfrm>
            <a:off x="633999" y="955328"/>
            <a:ext cx="6278529" cy="4957605"/>
          </a:xfrm>
          <a:prstGeom prst="rect">
            <a:avLst/>
          </a:prstGeom>
        </p:spPr>
      </p:pic>
      <p:sp>
        <p:nvSpPr>
          <p:cNvPr id="5" name="Text Placeholder 4">
            <a:extLst>
              <a:ext uri="{FF2B5EF4-FFF2-40B4-BE49-F238E27FC236}">
                <a16:creationId xmlns:a16="http://schemas.microsoft.com/office/drawing/2014/main" id="{668E91E7-A6BC-3007-3022-9D4ED29331C3}"/>
              </a:ext>
            </a:extLst>
          </p:cNvPr>
          <p:cNvSpPr>
            <a:spLocks noGrp="1"/>
          </p:cNvSpPr>
          <p:nvPr>
            <p:ph type="body" sz="half" idx="2"/>
          </p:nvPr>
        </p:nvSpPr>
        <p:spPr>
          <a:xfrm>
            <a:off x="8156433" y="955328"/>
            <a:ext cx="3401568" cy="3358092"/>
          </a:xfrm>
        </p:spPr>
        <p:txBody>
          <a:bodyPr vert="horz" lIns="91440" tIns="45720" rIns="91440" bIns="45720" rtlCol="0">
            <a:noAutofit/>
          </a:bodyPr>
          <a:lstStyle/>
          <a:p>
            <a:pPr>
              <a:lnSpc>
                <a:spcPct val="85000"/>
              </a:lnSpc>
              <a:buFont typeface="Arial" pitchFamily="34" charset="0"/>
              <a:buChar char=" "/>
            </a:pPr>
            <a:r>
              <a:rPr lang="en-US" sz="2400" dirty="0">
                <a:solidFill>
                  <a:srgbClr val="FFFFFF"/>
                </a:solidFill>
              </a:rPr>
              <a:t>#Purpose: Create box plot for period 2 data</a:t>
            </a:r>
          </a:p>
          <a:p>
            <a:pPr>
              <a:lnSpc>
                <a:spcPct val="85000"/>
              </a:lnSpc>
              <a:buFont typeface="Arial" pitchFamily="34" charset="0"/>
              <a:buChar char=" "/>
            </a:pPr>
            <a:r>
              <a:rPr lang="en-US" sz="2400" dirty="0">
                <a:solidFill>
                  <a:srgbClr val="FFFFFF"/>
                </a:solidFill>
              </a:rPr>
              <a:t>#Name: Jacob Dynes</a:t>
            </a:r>
          </a:p>
          <a:p>
            <a:pPr>
              <a:lnSpc>
                <a:spcPct val="85000"/>
              </a:lnSpc>
              <a:buFont typeface="Arial" pitchFamily="34" charset="0"/>
              <a:buChar char=" "/>
            </a:pPr>
            <a:r>
              <a:rPr lang="en-US" sz="2400" dirty="0">
                <a:solidFill>
                  <a:srgbClr val="FFFFFF"/>
                </a:solidFill>
              </a:rPr>
              <a:t>#Date: 2/9/23</a:t>
            </a:r>
          </a:p>
          <a:p>
            <a:pPr>
              <a:lnSpc>
                <a:spcPct val="85000"/>
              </a:lnSpc>
              <a:buFont typeface="Arial" pitchFamily="34" charset="0"/>
              <a:buChar char=" "/>
            </a:pPr>
            <a:r>
              <a:rPr lang="en-US" sz="2400" dirty="0">
                <a:solidFill>
                  <a:srgbClr val="FFFFFF"/>
                </a:solidFill>
              </a:rPr>
              <a:t>import pandas as pd</a:t>
            </a:r>
          </a:p>
          <a:p>
            <a:pPr>
              <a:lnSpc>
                <a:spcPct val="85000"/>
              </a:lnSpc>
              <a:buFont typeface="Arial" pitchFamily="34" charset="0"/>
              <a:buChar char=" "/>
            </a:pPr>
            <a:r>
              <a:rPr lang="en-US" sz="2400" dirty="0">
                <a:solidFill>
                  <a:srgbClr val="FFFFFF"/>
                </a:solidFill>
              </a:rPr>
              <a:t>import </a:t>
            </a:r>
            <a:r>
              <a:rPr lang="en-US" sz="2400" dirty="0" err="1">
                <a:solidFill>
                  <a:srgbClr val="FFFFFF"/>
                </a:solidFill>
              </a:rPr>
              <a:t>matplotlib.pyplot</a:t>
            </a:r>
            <a:r>
              <a:rPr lang="en-US" sz="2400" dirty="0">
                <a:solidFill>
                  <a:srgbClr val="FFFFFF"/>
                </a:solidFill>
              </a:rPr>
              <a:t> as </a:t>
            </a:r>
            <a:r>
              <a:rPr lang="en-US" sz="2400" dirty="0" err="1">
                <a:solidFill>
                  <a:srgbClr val="FFFFFF"/>
                </a:solidFill>
              </a:rPr>
              <a:t>plt</a:t>
            </a:r>
            <a:endParaRPr lang="en-US" sz="2400" dirty="0">
              <a:solidFill>
                <a:srgbClr val="FFFFFF"/>
              </a:solidFill>
            </a:endParaRPr>
          </a:p>
          <a:p>
            <a:pPr>
              <a:lnSpc>
                <a:spcPct val="85000"/>
              </a:lnSpc>
              <a:buFont typeface="Arial" pitchFamily="34" charset="0"/>
              <a:buChar char=" "/>
            </a:pPr>
            <a:r>
              <a:rPr lang="en-US" sz="2400" dirty="0">
                <a:solidFill>
                  <a:srgbClr val="FFFFFF"/>
                </a:solidFill>
              </a:rPr>
              <a:t>df2 = </a:t>
            </a:r>
            <a:r>
              <a:rPr lang="en-US" sz="2400" dirty="0" err="1">
                <a:solidFill>
                  <a:srgbClr val="FFFFFF"/>
                </a:solidFill>
              </a:rPr>
              <a:t>pd.read_csv</a:t>
            </a:r>
            <a:r>
              <a:rPr lang="en-US" sz="2400" dirty="0">
                <a:solidFill>
                  <a:srgbClr val="FFFFFF"/>
                </a:solidFill>
              </a:rPr>
              <a:t>("formatdata2.csv")</a:t>
            </a:r>
          </a:p>
          <a:p>
            <a:pPr>
              <a:lnSpc>
                <a:spcPct val="85000"/>
              </a:lnSpc>
              <a:buFont typeface="Arial" pitchFamily="34" charset="0"/>
              <a:buChar char=" "/>
            </a:pPr>
            <a:r>
              <a:rPr lang="en-US" sz="2400" dirty="0">
                <a:solidFill>
                  <a:srgbClr val="FFFFFF"/>
                </a:solidFill>
              </a:rPr>
              <a:t>df2.boxplot(); </a:t>
            </a:r>
            <a:r>
              <a:rPr lang="en-US" sz="2400" dirty="0" err="1">
                <a:solidFill>
                  <a:srgbClr val="FFFFFF"/>
                </a:solidFill>
              </a:rPr>
              <a:t>plt.suptitle</a:t>
            </a:r>
            <a:r>
              <a:rPr lang="en-US" sz="2400" dirty="0">
                <a:solidFill>
                  <a:srgbClr val="FFFFFF"/>
                </a:solidFill>
              </a:rPr>
              <a:t>('Period 2 box plot')</a:t>
            </a:r>
          </a:p>
          <a:p>
            <a:pPr>
              <a:lnSpc>
                <a:spcPct val="85000"/>
              </a:lnSpc>
              <a:buFont typeface="Arial" pitchFamily="34" charset="0"/>
              <a:buChar char=" "/>
            </a:pPr>
            <a:r>
              <a:rPr lang="en-US" sz="2400" dirty="0" err="1">
                <a:solidFill>
                  <a:srgbClr val="FFFFFF"/>
                </a:solidFill>
              </a:rPr>
              <a:t>plt.show</a:t>
            </a:r>
            <a:r>
              <a:rPr lang="en-US" sz="2400" dirty="0">
                <a:solidFill>
                  <a:srgbClr val="FFFFFF"/>
                </a:solidFill>
              </a:rPr>
              <a:t>()</a:t>
            </a:r>
          </a:p>
        </p:txBody>
      </p:sp>
    </p:spTree>
    <p:extLst>
      <p:ext uri="{BB962C8B-B14F-4D97-AF65-F5344CB8AC3E}">
        <p14:creationId xmlns:p14="http://schemas.microsoft.com/office/powerpoint/2010/main" val="3064618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6BC6053-2BE4-4967-B69C-F30B2009877C}"/>
              </a:ext>
            </a:extLst>
          </p:cNvPr>
          <p:cNvSpPr>
            <a:spLocks noGrp="1"/>
          </p:cNvSpPr>
          <p:nvPr>
            <p:ph type="subTitle" idx="1"/>
          </p:nvPr>
        </p:nvSpPr>
        <p:spPr>
          <a:xfrm>
            <a:off x="1269540" y="1070082"/>
            <a:ext cx="4553845" cy="5573229"/>
          </a:xfrm>
        </p:spPr>
        <p:txBody>
          <a:bodyPr>
            <a:normAutofit fontScale="85000" lnSpcReduction="20000"/>
          </a:bodyPr>
          <a:lstStyle/>
          <a:p>
            <a:r>
              <a:rPr lang="en-US" dirty="0"/>
              <a:t>Module 2</a:t>
            </a:r>
          </a:p>
          <a:p>
            <a:pPr marL="457200" indent="-457200">
              <a:buFont typeface="Arial" panose="020B0604020202020204" pitchFamily="34" charset="0"/>
              <a:buChar char="•"/>
            </a:pPr>
            <a:r>
              <a:rPr lang="en-US" dirty="0"/>
              <a:t>Software Library Installation</a:t>
            </a:r>
          </a:p>
          <a:p>
            <a:pPr marL="457200" indent="-457200">
              <a:buFont typeface="Arial" panose="020B0604020202020204" pitchFamily="34" charset="0"/>
              <a:buChar char="•"/>
            </a:pPr>
            <a:r>
              <a:rPr lang="en-US" dirty="0"/>
              <a:t>Develop Flowchart</a:t>
            </a:r>
          </a:p>
          <a:p>
            <a:r>
              <a:rPr lang="en-US" dirty="0"/>
              <a:t>Module 3</a:t>
            </a:r>
          </a:p>
          <a:p>
            <a:pPr marL="457200" indent="-457200">
              <a:buFont typeface="Arial" panose="020B0604020202020204" pitchFamily="34" charset="0"/>
              <a:buChar char="•"/>
            </a:pPr>
            <a:r>
              <a:rPr lang="en-US" dirty="0"/>
              <a:t>Code</a:t>
            </a:r>
          </a:p>
          <a:p>
            <a:pPr marL="457200" indent="-457200">
              <a:buFont typeface="Arial" panose="020B0604020202020204" pitchFamily="34" charset="0"/>
              <a:buChar char="•"/>
            </a:pPr>
            <a:r>
              <a:rPr lang="en-US" dirty="0"/>
              <a:t>Execution</a:t>
            </a:r>
          </a:p>
          <a:p>
            <a:pPr marL="457200" indent="-457200">
              <a:buFont typeface="Arial" panose="020B0604020202020204" pitchFamily="34" charset="0"/>
              <a:buChar char="•"/>
            </a:pPr>
            <a:r>
              <a:rPr lang="en-US" dirty="0"/>
              <a:t>Database file</a:t>
            </a:r>
          </a:p>
          <a:p>
            <a:r>
              <a:rPr lang="en-US" dirty="0"/>
              <a:t>Module 4</a:t>
            </a:r>
          </a:p>
          <a:p>
            <a:pPr marL="457200" indent="-457200">
              <a:buFont typeface="Arial" panose="020B0604020202020204" pitchFamily="34" charset="0"/>
              <a:buChar char="•"/>
            </a:pPr>
            <a:r>
              <a:rPr lang="en-US" dirty="0"/>
              <a:t>Query to retrieve all columns</a:t>
            </a:r>
            <a:r>
              <a:rPr lang="en-US" baseline="0" dirty="0"/>
              <a:t> and rows</a:t>
            </a:r>
            <a:endParaRPr lang="en-US" dirty="0"/>
          </a:p>
          <a:p>
            <a:pPr marL="457200" indent="-457200">
              <a:buFont typeface="Arial" panose="020B0604020202020204" pitchFamily="34" charset="0"/>
              <a:buChar char="•"/>
            </a:pPr>
            <a:r>
              <a:rPr lang="en-US" dirty="0"/>
              <a:t>Query to retrieve lowest</a:t>
            </a:r>
            <a:r>
              <a:rPr lang="en-US" baseline="0" dirty="0"/>
              <a:t> and highest temperature</a:t>
            </a:r>
            <a:endParaRPr lang="en-US" dirty="0"/>
          </a:p>
          <a:p>
            <a:pPr marL="457200" indent="-457200">
              <a:buFont typeface="Arial" panose="020B0604020202020204" pitchFamily="34" charset="0"/>
              <a:buChar char="•"/>
            </a:pPr>
            <a:r>
              <a:rPr lang="en-US" dirty="0"/>
              <a:t>Query to find all Clear days</a:t>
            </a:r>
          </a:p>
          <a:p>
            <a:endParaRPr lang="en-US" dirty="0"/>
          </a:p>
          <a:p>
            <a:endParaRPr lang="en-US" dirty="0"/>
          </a:p>
        </p:txBody>
      </p:sp>
      <p:sp>
        <p:nvSpPr>
          <p:cNvPr id="4" name="Subtitle 2">
            <a:extLst>
              <a:ext uri="{FF2B5EF4-FFF2-40B4-BE49-F238E27FC236}">
                <a16:creationId xmlns:a16="http://schemas.microsoft.com/office/drawing/2014/main" id="{9B671E7B-5B9A-3309-4306-C7C828D3A1B9}"/>
              </a:ext>
            </a:extLst>
          </p:cNvPr>
          <p:cNvSpPr txBox="1">
            <a:spLocks/>
          </p:cNvSpPr>
          <p:nvPr/>
        </p:nvSpPr>
        <p:spPr>
          <a:xfrm>
            <a:off x="6618515" y="939063"/>
            <a:ext cx="4553845" cy="5573229"/>
          </a:xfrm>
          <a:prstGeom prst="rect">
            <a:avLst/>
          </a:prstGeom>
        </p:spPr>
        <p:txBody>
          <a:bodyPr vert="horz" lIns="91440" tIns="45720" rIns="91440" bIns="45720" rtlCol="0">
            <a:normAutofit/>
          </a:bodyPr>
          <a:lstStyle>
            <a:lvl1pPr marL="0" indent="0" algn="l" defTabSz="914400" rtl="0" eaLnBrk="1" latinLnBrk="0" hangingPunct="1">
              <a:lnSpc>
                <a:spcPct val="85000"/>
              </a:lnSpc>
              <a:spcBef>
                <a:spcPts val="1300"/>
              </a:spcBef>
              <a:buFont typeface="Arial" pitchFamily="34" charset="0"/>
              <a:buNone/>
              <a:defRPr sz="3200" kern="1200">
                <a:solidFill>
                  <a:schemeClr val="bg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tx1">
                    <a:lumMod val="85000"/>
                    <a:lumOff val="15000"/>
                  </a:schemeClr>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tx1">
                    <a:lumMod val="85000"/>
                    <a:lumOff val="15000"/>
                  </a:schemeClr>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r>
              <a:rPr lang="en-US" dirty="0"/>
              <a:t>Module 5</a:t>
            </a:r>
          </a:p>
          <a:p>
            <a:pPr marL="457200" indent="-457200">
              <a:buFont typeface="Arial" panose="020B0604020202020204" pitchFamily="34" charset="0"/>
              <a:buChar char="•"/>
            </a:pPr>
            <a:r>
              <a:rPr lang="en-US" dirty="0"/>
              <a:t>Python code</a:t>
            </a:r>
          </a:p>
          <a:p>
            <a:pPr marL="457200" indent="-457200">
              <a:buFont typeface="Arial" panose="020B0604020202020204" pitchFamily="34" charset="0"/>
              <a:buChar char="•"/>
            </a:pPr>
            <a:r>
              <a:rPr lang="en-US" dirty="0"/>
              <a:t>Retrieve</a:t>
            </a:r>
            <a:r>
              <a:rPr lang="en-US" baseline="0" dirty="0"/>
              <a:t> and convert data into CSV format</a:t>
            </a:r>
            <a:endParaRPr lang="en-US" dirty="0"/>
          </a:p>
          <a:p>
            <a:pPr marL="457200" indent="-457200">
              <a:buFont typeface="Arial" panose="020B0604020202020204" pitchFamily="34" charset="0"/>
              <a:buChar char="•"/>
            </a:pPr>
            <a:r>
              <a:rPr lang="en-US" dirty="0"/>
              <a:t>Temperature and Humidity chart</a:t>
            </a:r>
          </a:p>
          <a:p>
            <a:r>
              <a:rPr lang="en-US" dirty="0"/>
              <a:t>Module 6</a:t>
            </a:r>
          </a:p>
          <a:p>
            <a:pPr marL="457200" indent="-457200">
              <a:buFont typeface="Arial" panose="020B0604020202020204" pitchFamily="34" charset="0"/>
              <a:buChar char="•"/>
            </a:pPr>
            <a:r>
              <a:rPr lang="en-US" dirty="0"/>
              <a:t>Plot second period temperature and humidity using different graphs</a:t>
            </a:r>
          </a:p>
          <a:p>
            <a:endParaRPr lang="en-US" dirty="0"/>
          </a:p>
          <a:p>
            <a:endParaRPr lang="en-US" dirty="0"/>
          </a:p>
          <a:p>
            <a:endParaRPr lang="en-US" dirty="0"/>
          </a:p>
        </p:txBody>
      </p:sp>
      <p:sp>
        <p:nvSpPr>
          <p:cNvPr id="5" name="Subtitle 2">
            <a:extLst>
              <a:ext uri="{FF2B5EF4-FFF2-40B4-BE49-F238E27FC236}">
                <a16:creationId xmlns:a16="http://schemas.microsoft.com/office/drawing/2014/main" id="{6D6819EC-354A-C6E5-4973-3A2AAFC7D78F}"/>
              </a:ext>
            </a:extLst>
          </p:cNvPr>
          <p:cNvSpPr txBox="1">
            <a:spLocks/>
          </p:cNvSpPr>
          <p:nvPr/>
        </p:nvSpPr>
        <p:spPr>
          <a:xfrm>
            <a:off x="2481470" y="-139320"/>
            <a:ext cx="5638800" cy="1246049"/>
          </a:xfrm>
          <a:prstGeom prst="rect">
            <a:avLst/>
          </a:prstGeom>
        </p:spPr>
        <p:txBody>
          <a:bodyPr vert="horz" lIns="91440" tIns="45720" rIns="91440" bIns="45720" rtlCol="0">
            <a:normAutofit/>
          </a:bodyPr>
          <a:lstStyle>
            <a:lvl1pPr marL="0" indent="0" algn="l" defTabSz="914400" rtl="0" eaLnBrk="1" latinLnBrk="0" hangingPunct="1">
              <a:lnSpc>
                <a:spcPct val="85000"/>
              </a:lnSpc>
              <a:spcBef>
                <a:spcPts val="1300"/>
              </a:spcBef>
              <a:buFont typeface="Arial" pitchFamily="34" charset="0"/>
              <a:buNone/>
              <a:defRPr sz="3200" kern="1200">
                <a:solidFill>
                  <a:schemeClr val="bg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tx1">
                    <a:lumMod val="85000"/>
                    <a:lumOff val="15000"/>
                  </a:schemeClr>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tx1">
                    <a:lumMod val="85000"/>
                    <a:lumOff val="15000"/>
                  </a:schemeClr>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endParaRPr lang="en-US" dirty="0"/>
          </a:p>
          <a:p>
            <a:endParaRPr lang="en-US" dirty="0"/>
          </a:p>
        </p:txBody>
      </p:sp>
      <p:sp>
        <p:nvSpPr>
          <p:cNvPr id="6" name="Subtitle 2">
            <a:extLst>
              <a:ext uri="{FF2B5EF4-FFF2-40B4-BE49-F238E27FC236}">
                <a16:creationId xmlns:a16="http://schemas.microsoft.com/office/drawing/2014/main" id="{80E6D8A3-E15A-08D4-9A34-0EAC1260356E}"/>
              </a:ext>
            </a:extLst>
          </p:cNvPr>
          <p:cNvSpPr txBox="1">
            <a:spLocks/>
          </p:cNvSpPr>
          <p:nvPr/>
        </p:nvSpPr>
        <p:spPr>
          <a:xfrm>
            <a:off x="1197447" y="401353"/>
            <a:ext cx="4553845" cy="537710"/>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85000"/>
              </a:lnSpc>
              <a:spcBef>
                <a:spcPts val="1300"/>
              </a:spcBef>
              <a:buFont typeface="Arial" pitchFamily="34" charset="0"/>
              <a:buNone/>
              <a:defRPr sz="3200" kern="1200">
                <a:solidFill>
                  <a:schemeClr val="bg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tx1">
                    <a:lumMod val="85000"/>
                    <a:lumOff val="15000"/>
                  </a:schemeClr>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tx1">
                    <a:lumMod val="85000"/>
                    <a:lumOff val="15000"/>
                  </a:schemeClr>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r>
              <a:rPr lang="en-US" sz="4400" dirty="0"/>
              <a:t>CONTENTS</a:t>
            </a:r>
          </a:p>
          <a:p>
            <a:endParaRPr lang="en-US" dirty="0"/>
          </a:p>
        </p:txBody>
      </p:sp>
    </p:spTree>
    <p:extLst>
      <p:ext uri="{BB962C8B-B14F-4D97-AF65-F5344CB8AC3E}">
        <p14:creationId xmlns:p14="http://schemas.microsoft.com/office/powerpoint/2010/main" val="3430792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CEFFDD-605F-41E2-8017-6484074C5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156433" y="0"/>
            <a:ext cx="3401568" cy="1055077"/>
          </a:xfrm>
        </p:spPr>
        <p:txBody>
          <a:bodyPr vert="horz" lIns="91440" tIns="45720" rIns="91440" bIns="45720" rtlCol="0" anchor="b">
            <a:normAutofit fontScale="90000"/>
          </a:bodyPr>
          <a:lstStyle/>
          <a:p>
            <a:r>
              <a:rPr lang="en-US" sz="4000" dirty="0"/>
              <a:t>Plot #2</a:t>
            </a:r>
            <a:br>
              <a:rPr lang="en-US" sz="4000" dirty="0"/>
            </a:br>
            <a:endParaRPr lang="en-US" sz="4000" dirty="0"/>
          </a:p>
        </p:txBody>
      </p:sp>
      <p:pic>
        <p:nvPicPr>
          <p:cNvPr id="4" name="Picture Placeholder 3">
            <a:extLst>
              <a:ext uri="{FF2B5EF4-FFF2-40B4-BE49-F238E27FC236}">
                <a16:creationId xmlns:a16="http://schemas.microsoft.com/office/drawing/2014/main" id="{8B37366A-F57D-BD7F-32ED-BF4D3349FE2D}"/>
              </a:ext>
            </a:extLst>
          </p:cNvPr>
          <p:cNvPicPr>
            <a:picLocks noGrp="1" noChangeAspect="1"/>
          </p:cNvPicPr>
          <p:nvPr>
            <p:ph type="pic" idx="1"/>
          </p:nvPr>
        </p:nvPicPr>
        <p:blipFill rotWithShape="1">
          <a:blip r:embed="rId2"/>
          <a:srcRect l="2336" r="2336"/>
          <a:stretch/>
        </p:blipFill>
        <p:spPr>
          <a:xfrm>
            <a:off x="633999" y="955343"/>
            <a:ext cx="6278529" cy="4957574"/>
          </a:xfrm>
          <a:prstGeom prst="rect">
            <a:avLst/>
          </a:prstGeom>
        </p:spPr>
      </p:pic>
      <p:sp>
        <p:nvSpPr>
          <p:cNvPr id="5" name="Text Placeholder 4">
            <a:extLst>
              <a:ext uri="{FF2B5EF4-FFF2-40B4-BE49-F238E27FC236}">
                <a16:creationId xmlns:a16="http://schemas.microsoft.com/office/drawing/2014/main" id="{5F2C025A-B8DC-C5F3-0B89-BA17F667AFF3}"/>
              </a:ext>
            </a:extLst>
          </p:cNvPr>
          <p:cNvSpPr>
            <a:spLocks noGrp="1"/>
          </p:cNvSpPr>
          <p:nvPr>
            <p:ph type="body" sz="half" idx="2"/>
          </p:nvPr>
        </p:nvSpPr>
        <p:spPr>
          <a:xfrm>
            <a:off x="8156433" y="554413"/>
            <a:ext cx="3401568" cy="6155876"/>
          </a:xfrm>
        </p:spPr>
        <p:txBody>
          <a:bodyPr vert="horz" lIns="91440" tIns="45720" rIns="91440" bIns="45720" rtlCol="0">
            <a:noAutofit/>
          </a:bodyPr>
          <a:lstStyle/>
          <a:p>
            <a:pPr>
              <a:lnSpc>
                <a:spcPct val="85000"/>
              </a:lnSpc>
              <a:buFont typeface="Arial" pitchFamily="34" charset="0"/>
              <a:buChar char=" "/>
            </a:pPr>
            <a:r>
              <a:rPr lang="en-US" sz="2000" dirty="0">
                <a:solidFill>
                  <a:schemeClr val="bg1"/>
                </a:solidFill>
              </a:rPr>
              <a:t>#Purpose: Create a histogram of humidity data from the second period</a:t>
            </a:r>
          </a:p>
          <a:p>
            <a:pPr>
              <a:lnSpc>
                <a:spcPct val="85000"/>
              </a:lnSpc>
              <a:buFont typeface="Arial" pitchFamily="34" charset="0"/>
              <a:buChar char=" "/>
            </a:pPr>
            <a:r>
              <a:rPr lang="en-US" sz="2000" dirty="0">
                <a:solidFill>
                  <a:schemeClr val="bg1"/>
                </a:solidFill>
              </a:rPr>
              <a:t>#Name: Jacob Dynes</a:t>
            </a:r>
          </a:p>
          <a:p>
            <a:pPr>
              <a:lnSpc>
                <a:spcPct val="85000"/>
              </a:lnSpc>
              <a:buFont typeface="Arial" pitchFamily="34" charset="0"/>
              <a:buChar char=" "/>
            </a:pPr>
            <a:r>
              <a:rPr lang="en-US" sz="2000" dirty="0">
                <a:solidFill>
                  <a:schemeClr val="bg1"/>
                </a:solidFill>
              </a:rPr>
              <a:t>#Date: 2/9/23</a:t>
            </a:r>
          </a:p>
          <a:p>
            <a:pPr>
              <a:lnSpc>
                <a:spcPct val="85000"/>
              </a:lnSpc>
              <a:buFont typeface="Arial" pitchFamily="34" charset="0"/>
              <a:buChar char=" "/>
            </a:pPr>
            <a:r>
              <a:rPr lang="en-US" sz="2000" dirty="0">
                <a:solidFill>
                  <a:schemeClr val="bg1"/>
                </a:solidFill>
              </a:rPr>
              <a:t>import pandas as pd</a:t>
            </a:r>
          </a:p>
          <a:p>
            <a:pPr>
              <a:lnSpc>
                <a:spcPct val="85000"/>
              </a:lnSpc>
              <a:buFont typeface="Arial" pitchFamily="34" charset="0"/>
              <a:buChar char=" "/>
            </a:pPr>
            <a:r>
              <a:rPr lang="en-US" sz="2000" dirty="0">
                <a:solidFill>
                  <a:schemeClr val="bg1"/>
                </a:solidFill>
              </a:rPr>
              <a:t>import </a:t>
            </a:r>
            <a:r>
              <a:rPr lang="en-US" sz="2000" dirty="0" err="1">
                <a:solidFill>
                  <a:schemeClr val="bg1"/>
                </a:solidFill>
              </a:rPr>
              <a:t>matplotlib.pyplot</a:t>
            </a:r>
            <a:r>
              <a:rPr lang="en-US" sz="2000" dirty="0">
                <a:solidFill>
                  <a:schemeClr val="bg1"/>
                </a:solidFill>
              </a:rPr>
              <a:t> as </a:t>
            </a:r>
            <a:r>
              <a:rPr lang="en-US" sz="2000" dirty="0" err="1">
                <a:solidFill>
                  <a:schemeClr val="bg1"/>
                </a:solidFill>
              </a:rPr>
              <a:t>plt</a:t>
            </a:r>
            <a:endParaRPr lang="en-US" sz="2000" dirty="0">
              <a:solidFill>
                <a:schemeClr val="bg1"/>
              </a:solidFill>
            </a:endParaRPr>
          </a:p>
          <a:p>
            <a:pPr>
              <a:lnSpc>
                <a:spcPct val="85000"/>
              </a:lnSpc>
              <a:buFont typeface="Arial" pitchFamily="34" charset="0"/>
              <a:buChar char=" "/>
            </a:pPr>
            <a:r>
              <a:rPr lang="en-US" sz="2000" dirty="0">
                <a:solidFill>
                  <a:schemeClr val="bg1"/>
                </a:solidFill>
              </a:rPr>
              <a:t>df1 = </a:t>
            </a:r>
            <a:r>
              <a:rPr lang="en-US" sz="2000" dirty="0" err="1">
                <a:solidFill>
                  <a:schemeClr val="bg1"/>
                </a:solidFill>
              </a:rPr>
              <a:t>pd.read_csv</a:t>
            </a:r>
            <a:r>
              <a:rPr lang="en-US" sz="2000" dirty="0">
                <a:solidFill>
                  <a:schemeClr val="bg1"/>
                </a:solidFill>
              </a:rPr>
              <a:t>("formatdata.csv")</a:t>
            </a:r>
          </a:p>
          <a:p>
            <a:pPr>
              <a:lnSpc>
                <a:spcPct val="85000"/>
              </a:lnSpc>
              <a:buFont typeface="Arial" pitchFamily="34" charset="0"/>
              <a:buChar char=" "/>
            </a:pPr>
            <a:r>
              <a:rPr lang="en-US" sz="2000" dirty="0">
                <a:solidFill>
                  <a:schemeClr val="bg1"/>
                </a:solidFill>
              </a:rPr>
              <a:t>df2 = </a:t>
            </a:r>
            <a:r>
              <a:rPr lang="en-US" sz="2000" dirty="0" err="1">
                <a:solidFill>
                  <a:schemeClr val="bg1"/>
                </a:solidFill>
              </a:rPr>
              <a:t>pd.read_csv</a:t>
            </a:r>
            <a:r>
              <a:rPr lang="en-US" sz="2000" dirty="0">
                <a:solidFill>
                  <a:schemeClr val="bg1"/>
                </a:solidFill>
              </a:rPr>
              <a:t>("formatdata2.csv")</a:t>
            </a:r>
          </a:p>
          <a:p>
            <a:pPr>
              <a:lnSpc>
                <a:spcPct val="85000"/>
              </a:lnSpc>
              <a:buFont typeface="Arial" pitchFamily="34" charset="0"/>
              <a:buChar char=" "/>
            </a:pPr>
            <a:r>
              <a:rPr lang="en-US" sz="2000" dirty="0">
                <a:solidFill>
                  <a:schemeClr val="bg1"/>
                </a:solidFill>
              </a:rPr>
              <a:t>df2['Humidity'].hist(bins=10, alpha=0.5); </a:t>
            </a:r>
            <a:r>
              <a:rPr lang="en-US" sz="2000" dirty="0" err="1">
                <a:solidFill>
                  <a:schemeClr val="bg1"/>
                </a:solidFill>
              </a:rPr>
              <a:t>plt.suptitle</a:t>
            </a:r>
            <a:r>
              <a:rPr lang="en-US" sz="2000" dirty="0">
                <a:solidFill>
                  <a:schemeClr val="bg1"/>
                </a:solidFill>
              </a:rPr>
              <a:t>('Histogram of Humidity')</a:t>
            </a:r>
          </a:p>
          <a:p>
            <a:pPr>
              <a:lnSpc>
                <a:spcPct val="85000"/>
              </a:lnSpc>
              <a:buFont typeface="Arial" pitchFamily="34" charset="0"/>
              <a:buChar char=" "/>
            </a:pPr>
            <a:r>
              <a:rPr lang="en-US" sz="2000" dirty="0" err="1">
                <a:solidFill>
                  <a:schemeClr val="bg1"/>
                </a:solidFill>
              </a:rPr>
              <a:t>plt.show</a:t>
            </a:r>
            <a:r>
              <a:rPr lang="en-US" sz="2000" dirty="0">
                <a:solidFill>
                  <a:schemeClr val="bg1"/>
                </a:solidFill>
              </a:rPr>
              <a:t>()</a:t>
            </a:r>
          </a:p>
        </p:txBody>
      </p:sp>
    </p:spTree>
    <p:extLst>
      <p:ext uri="{BB962C8B-B14F-4D97-AF65-F5344CB8AC3E}">
        <p14:creationId xmlns:p14="http://schemas.microsoft.com/office/powerpoint/2010/main" val="1857308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705612" y="1421296"/>
            <a:ext cx="10780776" cy="613283"/>
          </a:xfrm>
        </p:spPr>
        <p:txBody>
          <a:bodyPr>
            <a:normAutofit fontScale="90000"/>
          </a:bodyPr>
          <a:lstStyle/>
          <a:p>
            <a:r>
              <a:rPr lang="en-US" sz="4400" dirty="0"/>
              <a:t>Analysis</a:t>
            </a:r>
            <a:br>
              <a:rPr lang="en-US" sz="4400" dirty="0"/>
            </a:br>
            <a:endParaRPr lang="en-US" sz="4400" dirty="0"/>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600166" y="1714500"/>
            <a:ext cx="4411481" cy="4850296"/>
          </a:xfrm>
        </p:spPr>
        <p:txBody>
          <a:bodyPr>
            <a:normAutofit fontScale="92500"/>
          </a:bodyPr>
          <a:lstStyle/>
          <a:p>
            <a:r>
              <a:rPr lang="en-US" sz="2400" dirty="0">
                <a:solidFill>
                  <a:schemeClr val="bg1"/>
                </a:solidFill>
              </a:rPr>
              <a:t>Think of your own question and create a chart/graph to answer it</a:t>
            </a:r>
          </a:p>
          <a:p>
            <a:pPr marL="285750" indent="-285750">
              <a:buFont typeface="Arial" panose="020B0604020202020204" pitchFamily="34" charset="0"/>
              <a:buChar char="•"/>
            </a:pPr>
            <a:r>
              <a:rPr lang="en-US" sz="2400" dirty="0">
                <a:solidFill>
                  <a:schemeClr val="bg1"/>
                </a:solidFill>
              </a:rPr>
              <a:t>Your own question:</a:t>
            </a:r>
          </a:p>
          <a:p>
            <a:pPr marL="285750" indent="-285750">
              <a:buFont typeface="Arial" panose="020B0604020202020204" pitchFamily="34" charset="0"/>
              <a:buChar char="•"/>
            </a:pPr>
            <a:r>
              <a:rPr lang="en-US" sz="2400" dirty="0">
                <a:solidFill>
                  <a:schemeClr val="bg1"/>
                </a:solidFill>
              </a:rPr>
              <a:t>Is the temperature going down over time?</a:t>
            </a:r>
          </a:p>
          <a:p>
            <a:pPr marL="285750" indent="-285750">
              <a:buFont typeface="Arial" panose="020B0604020202020204" pitchFamily="34" charset="0"/>
              <a:buChar char="•"/>
            </a:pPr>
            <a:r>
              <a:rPr lang="en-US" sz="2400" dirty="0">
                <a:solidFill>
                  <a:schemeClr val="bg1"/>
                </a:solidFill>
              </a:rPr>
              <a:t>Answer is supported by Chart: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Summer has High temperatures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solidFill>
                  <a:schemeClr val="bg1"/>
                </a:solidFill>
                <a:latin typeface="Calibri" panose="020F0502020204030204"/>
              </a:rPr>
              <a:t>Fall has lowering temperatures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Winter </a:t>
            </a:r>
            <a:r>
              <a:rPr lang="en-US" sz="2400" dirty="0">
                <a:solidFill>
                  <a:schemeClr val="bg1"/>
                </a:solidFill>
                <a:latin typeface="Calibri" panose="020F0502020204030204"/>
              </a:rPr>
              <a:t>has</a:t>
            </a: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 colder temperatures</a:t>
            </a:r>
          </a:p>
          <a:p>
            <a:r>
              <a:rPr lang="en-US" sz="2400" dirty="0">
                <a:solidFill>
                  <a:schemeClr val="bg1"/>
                </a:solidFill>
              </a:rPr>
              <a:t>Period one is higher in temperature then period 2 as if it is the changing of the seasons.</a:t>
            </a:r>
          </a:p>
          <a:p>
            <a:pPr marL="285750" indent="-285750">
              <a:buFont typeface="Arial" panose="020B0604020202020204" pitchFamily="34" charset="0"/>
              <a:buChar char="•"/>
            </a:pPr>
            <a:endParaRPr lang="en-US" sz="2400" dirty="0"/>
          </a:p>
          <a:p>
            <a:endParaRPr lang="en-US" dirty="0"/>
          </a:p>
          <a:p>
            <a:endParaRPr lang="en-US" dirty="0"/>
          </a:p>
        </p:txBody>
      </p:sp>
      <p:pic>
        <p:nvPicPr>
          <p:cNvPr id="3" name="Picture 2">
            <a:extLst>
              <a:ext uri="{FF2B5EF4-FFF2-40B4-BE49-F238E27FC236}">
                <a16:creationId xmlns:a16="http://schemas.microsoft.com/office/drawing/2014/main" id="{5712A54C-3207-4769-5565-4290FE93D8EF}"/>
              </a:ext>
            </a:extLst>
          </p:cNvPr>
          <p:cNvPicPr>
            <a:picLocks noChangeAspect="1"/>
          </p:cNvPicPr>
          <p:nvPr/>
        </p:nvPicPr>
        <p:blipFill>
          <a:blip r:embed="rId2"/>
          <a:stretch>
            <a:fillRect/>
          </a:stretch>
        </p:blipFill>
        <p:spPr>
          <a:xfrm>
            <a:off x="4772025" y="991765"/>
            <a:ext cx="6169687" cy="4877223"/>
          </a:xfrm>
          <a:prstGeom prst="rect">
            <a:avLst/>
          </a:prstGeom>
        </p:spPr>
      </p:pic>
      <p:pic>
        <p:nvPicPr>
          <p:cNvPr id="14" name="Picture 13">
            <a:extLst>
              <a:ext uri="{FF2B5EF4-FFF2-40B4-BE49-F238E27FC236}">
                <a16:creationId xmlns:a16="http://schemas.microsoft.com/office/drawing/2014/main" id="{A5D07181-0127-45B7-F00F-AF52E3D1319F}"/>
              </a:ext>
            </a:extLst>
          </p:cNvPr>
          <p:cNvPicPr>
            <a:picLocks noChangeAspect="1"/>
          </p:cNvPicPr>
          <p:nvPr/>
        </p:nvPicPr>
        <p:blipFill>
          <a:blip r:embed="rId3"/>
          <a:stretch>
            <a:fillRect/>
          </a:stretch>
        </p:blipFill>
        <p:spPr>
          <a:xfrm>
            <a:off x="5251269" y="0"/>
            <a:ext cx="5814621" cy="3429000"/>
          </a:xfrm>
          <a:prstGeom prst="rect">
            <a:avLst/>
          </a:prstGeom>
        </p:spPr>
      </p:pic>
      <p:pic>
        <p:nvPicPr>
          <p:cNvPr id="16" name="Picture 15">
            <a:extLst>
              <a:ext uri="{FF2B5EF4-FFF2-40B4-BE49-F238E27FC236}">
                <a16:creationId xmlns:a16="http://schemas.microsoft.com/office/drawing/2014/main" id="{5798CBF9-8FE6-9283-9FED-43EE950DE4C8}"/>
              </a:ext>
            </a:extLst>
          </p:cNvPr>
          <p:cNvPicPr>
            <a:picLocks noChangeAspect="1"/>
          </p:cNvPicPr>
          <p:nvPr/>
        </p:nvPicPr>
        <p:blipFill>
          <a:blip r:embed="rId4"/>
          <a:stretch>
            <a:fillRect/>
          </a:stretch>
        </p:blipFill>
        <p:spPr>
          <a:xfrm>
            <a:off x="5363004" y="3340540"/>
            <a:ext cx="5814621" cy="3517460"/>
          </a:xfrm>
          <a:prstGeom prst="rect">
            <a:avLst/>
          </a:prstGeom>
        </p:spPr>
      </p:pic>
    </p:spTree>
    <p:extLst>
      <p:ext uri="{BB962C8B-B14F-4D97-AF65-F5344CB8AC3E}">
        <p14:creationId xmlns:p14="http://schemas.microsoft.com/office/powerpoint/2010/main" val="3499379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7CEFFDD-605F-41E2-8017-6484074C5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173212" y="848038"/>
            <a:ext cx="3401568" cy="1348621"/>
          </a:xfrm>
        </p:spPr>
        <p:txBody>
          <a:bodyPr vert="horz" lIns="91440" tIns="45720" rIns="91440" bIns="45720" rtlCol="0" anchor="b">
            <a:normAutofit/>
          </a:bodyPr>
          <a:lstStyle/>
          <a:p>
            <a:r>
              <a:rPr lang="en-US" sz="4000" dirty="0"/>
              <a:t>Prediction</a:t>
            </a:r>
            <a:br>
              <a:rPr lang="en-US" sz="4000" dirty="0"/>
            </a:br>
            <a:endParaRPr lang="en-US" sz="4000" dirty="0"/>
          </a:p>
        </p:txBody>
      </p:sp>
      <p:pic>
        <p:nvPicPr>
          <p:cNvPr id="9" name="Picture 8" descr="Chart, histogram&#10;&#10;Description automatically generated">
            <a:extLst>
              <a:ext uri="{FF2B5EF4-FFF2-40B4-BE49-F238E27FC236}">
                <a16:creationId xmlns:a16="http://schemas.microsoft.com/office/drawing/2014/main" id="{72F4CA1A-E64A-6CC3-95E5-484D92438D08}"/>
              </a:ext>
            </a:extLst>
          </p:cNvPr>
          <p:cNvPicPr>
            <a:picLocks noChangeAspect="1"/>
          </p:cNvPicPr>
          <p:nvPr/>
        </p:nvPicPr>
        <p:blipFill>
          <a:blip r:embed="rId2"/>
          <a:stretch>
            <a:fillRect/>
          </a:stretch>
        </p:blipFill>
        <p:spPr>
          <a:xfrm>
            <a:off x="633999" y="1071152"/>
            <a:ext cx="6278529" cy="4725957"/>
          </a:xfrm>
          <a:prstGeom prst="rect">
            <a:avLst/>
          </a:prstGeom>
        </p:spPr>
      </p:pic>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8189991" y="1639036"/>
            <a:ext cx="3401568" cy="4158073"/>
          </a:xfrm>
        </p:spPr>
        <p:txBody>
          <a:bodyPr vert="horz" lIns="91440" tIns="45720" rIns="91440" bIns="45720" rtlCol="0">
            <a:noAutofit/>
          </a:bodyPr>
          <a:lstStyle/>
          <a:p>
            <a:pPr>
              <a:lnSpc>
                <a:spcPct val="85000"/>
              </a:lnSpc>
            </a:pPr>
            <a:r>
              <a:rPr lang="en-US" sz="2000" dirty="0">
                <a:solidFill>
                  <a:srgbClr val="FFFFFF"/>
                </a:solidFill>
              </a:rPr>
              <a:t>Develop a prediction based on the data. What variations in temperature and humidity do you expect over the next few hours or days? How would humidity change if temperature goes up or down?</a:t>
            </a:r>
          </a:p>
          <a:p>
            <a:pPr>
              <a:lnSpc>
                <a:spcPct val="85000"/>
              </a:lnSpc>
            </a:pPr>
            <a:r>
              <a:rPr lang="en-US" sz="2000" dirty="0">
                <a:solidFill>
                  <a:srgbClr val="FFFFFF"/>
                </a:solidFill>
              </a:rPr>
              <a:t>I think in period 3 humidity will go up just a bit compared to period 2. How ever it does looks like the temperature is going down as time passes based on the current data.  Almost like it changing seasons from fall to winter.</a:t>
            </a:r>
          </a:p>
        </p:txBody>
      </p:sp>
    </p:spTree>
    <p:extLst>
      <p:ext uri="{BB962C8B-B14F-4D97-AF65-F5344CB8AC3E}">
        <p14:creationId xmlns:p14="http://schemas.microsoft.com/office/powerpoint/2010/main" val="82809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10524E9-E361-435E-93CC-D891398D1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657225" y="996624"/>
            <a:ext cx="3060931" cy="4879788"/>
          </a:xfrm>
        </p:spPr>
        <p:txBody>
          <a:bodyPr vert="horz" lIns="91440" tIns="45720" rIns="91440" bIns="45720" rtlCol="0" anchor="ctr">
            <a:normAutofit/>
          </a:bodyPr>
          <a:lstStyle/>
          <a:p>
            <a:pPr>
              <a:lnSpc>
                <a:spcPct val="85000"/>
              </a:lnSpc>
            </a:pPr>
            <a:r>
              <a:rPr lang="en-US" sz="4400" dirty="0"/>
              <a:t>Skills I Acquired</a:t>
            </a:r>
            <a:br>
              <a:rPr lang="en-US" sz="4400" dirty="0"/>
            </a:br>
            <a:endParaRPr lang="en-US" sz="4400" dirty="0"/>
          </a:p>
        </p:txBody>
      </p:sp>
      <p:sp>
        <p:nvSpPr>
          <p:cNvPr id="19" name="Rectangle 18">
            <a:extLst>
              <a:ext uri="{FF2B5EF4-FFF2-40B4-BE49-F238E27FC236}">
                <a16:creationId xmlns:a16="http://schemas.microsoft.com/office/drawing/2014/main" id="{C962AC3C-FEB4-4C6A-8CA6-D570CD009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1733"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4761623" y="1243368"/>
            <a:ext cx="6727834" cy="4939718"/>
          </a:xfrm>
        </p:spPr>
        <p:txBody>
          <a:bodyPr vert="horz" lIns="91440" tIns="45720" rIns="91440" bIns="45720" rtlCol="0" anchor="ctr">
            <a:normAutofit/>
          </a:bodyPr>
          <a:lstStyle/>
          <a:p>
            <a:pPr marL="342900" indent="-342900">
              <a:buFont typeface="Arial" panose="020B0604020202020204" pitchFamily="34" charset="0"/>
              <a:buChar char="•"/>
            </a:pPr>
            <a:r>
              <a:rPr lang="en-US" sz="2500" dirty="0">
                <a:solidFill>
                  <a:schemeClr val="tx1"/>
                </a:solidFill>
                <a:latin typeface="+mn-lt"/>
              </a:rPr>
              <a:t>Able to understand Python command functions</a:t>
            </a:r>
          </a:p>
          <a:p>
            <a:pPr marL="342900" indent="-342900">
              <a:buFont typeface="Arial" panose="020B0604020202020204" pitchFamily="34" charset="0"/>
              <a:buChar char="•"/>
            </a:pPr>
            <a:r>
              <a:rPr lang="en-US" sz="2500" dirty="0">
                <a:solidFill>
                  <a:schemeClr val="tx1"/>
                </a:solidFill>
                <a:latin typeface="+mn-lt"/>
              </a:rPr>
              <a:t>Able to understand and troubleshoot Python programming errors</a:t>
            </a:r>
          </a:p>
          <a:p>
            <a:pPr marL="342900" indent="-342900">
              <a:buFont typeface="Arial" panose="020B0604020202020204" pitchFamily="34" charset="0"/>
              <a:buChar char="•"/>
            </a:pPr>
            <a:r>
              <a:rPr lang="en-US" sz="2500" dirty="0">
                <a:solidFill>
                  <a:schemeClr val="tx1"/>
                </a:solidFill>
                <a:latin typeface="+mn-lt"/>
              </a:rPr>
              <a:t>Able to read and write some basic Python code</a:t>
            </a:r>
          </a:p>
          <a:p>
            <a:pPr marL="342900" indent="-342900">
              <a:buFont typeface="Arial" panose="020B0604020202020204" pitchFamily="34" charset="0"/>
              <a:buChar char="•"/>
            </a:pPr>
            <a:r>
              <a:rPr lang="en-US" sz="2500" dirty="0">
                <a:solidFill>
                  <a:schemeClr val="tx1"/>
                </a:solidFill>
                <a:latin typeface="+mn-lt"/>
              </a:rPr>
              <a:t>Improved skills in Power Point application</a:t>
            </a:r>
          </a:p>
          <a:p>
            <a:pPr marL="342900" indent="-342900">
              <a:buFont typeface="Arial" panose="020B0604020202020204" pitchFamily="34" charset="0"/>
              <a:buChar char="•"/>
            </a:pPr>
            <a:r>
              <a:rPr lang="en-US" sz="2500" dirty="0">
                <a:solidFill>
                  <a:schemeClr val="tx1"/>
                </a:solidFill>
                <a:latin typeface="+mn-lt"/>
              </a:rPr>
              <a:t>Improved typing skills</a:t>
            </a:r>
          </a:p>
          <a:p>
            <a:pPr marL="342900" indent="-342900">
              <a:buFont typeface="Arial" panose="020B0604020202020204" pitchFamily="34" charset="0"/>
              <a:buChar char="•"/>
            </a:pPr>
            <a:r>
              <a:rPr lang="en-US" sz="2500" dirty="0">
                <a:solidFill>
                  <a:schemeClr val="tx1"/>
                </a:solidFill>
                <a:latin typeface="+mn-lt"/>
              </a:rPr>
              <a:t>Improved skills in Windows Excel</a:t>
            </a:r>
          </a:p>
          <a:p>
            <a:pPr marL="342900" indent="-342900">
              <a:buFont typeface="Arial" panose="020B0604020202020204" pitchFamily="34" charset="0"/>
              <a:buChar char="•"/>
            </a:pPr>
            <a:r>
              <a:rPr lang="en-US" sz="2500" dirty="0">
                <a:solidFill>
                  <a:schemeClr val="tx1"/>
                </a:solidFill>
                <a:latin typeface="+mn-lt"/>
              </a:rPr>
              <a:t>Able to use Spyder Python programming application</a:t>
            </a:r>
          </a:p>
          <a:p>
            <a:pPr>
              <a:buFont typeface="Arial" pitchFamily="34" charset="0"/>
              <a:buChar char=" "/>
            </a:pPr>
            <a:endParaRPr lang="en-US" sz="2500" dirty="0">
              <a:solidFill>
                <a:schemeClr val="tx1"/>
              </a:solidFill>
              <a:latin typeface="+mn-lt"/>
            </a:endParaRPr>
          </a:p>
          <a:p>
            <a:pPr>
              <a:buFont typeface="Arial" pitchFamily="34" charset="0"/>
              <a:buChar char=" "/>
            </a:pPr>
            <a:endParaRPr lang="en-US" sz="2500" dirty="0">
              <a:solidFill>
                <a:schemeClr val="tx1"/>
              </a:solidFill>
              <a:latin typeface="+mn-lt"/>
            </a:endParaRPr>
          </a:p>
        </p:txBody>
      </p:sp>
    </p:spTree>
    <p:extLst>
      <p:ext uri="{BB962C8B-B14F-4D97-AF65-F5344CB8AC3E}">
        <p14:creationId xmlns:p14="http://schemas.microsoft.com/office/powerpoint/2010/main" val="1671385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10524E9-E361-435E-93CC-D891398D1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657225" y="996624"/>
            <a:ext cx="3060931" cy="4879788"/>
          </a:xfrm>
        </p:spPr>
        <p:txBody>
          <a:bodyPr vert="horz" lIns="91440" tIns="45720" rIns="91440" bIns="45720" rtlCol="0" anchor="ctr">
            <a:normAutofit/>
          </a:bodyPr>
          <a:lstStyle/>
          <a:p>
            <a:pPr>
              <a:lnSpc>
                <a:spcPct val="85000"/>
              </a:lnSpc>
            </a:pPr>
            <a:r>
              <a:rPr lang="en-US" sz="4400"/>
              <a:t>Difficulties I had</a:t>
            </a:r>
            <a:br>
              <a:rPr lang="en-US" sz="4400"/>
            </a:br>
            <a:endParaRPr lang="en-US" sz="4400"/>
          </a:p>
        </p:txBody>
      </p:sp>
      <p:sp>
        <p:nvSpPr>
          <p:cNvPr id="19" name="Rectangle 18">
            <a:extLst>
              <a:ext uri="{FF2B5EF4-FFF2-40B4-BE49-F238E27FC236}">
                <a16:creationId xmlns:a16="http://schemas.microsoft.com/office/drawing/2014/main" id="{C962AC3C-FEB4-4C6A-8CA6-D570CD009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1733"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4702547" y="996625"/>
            <a:ext cx="6727834" cy="4864751"/>
          </a:xfrm>
        </p:spPr>
        <p:txBody>
          <a:bodyPr vert="horz" lIns="91440" tIns="45720" rIns="91440" bIns="45720" rtlCol="0" anchor="ctr">
            <a:normAutofit/>
          </a:bodyPr>
          <a:lstStyle/>
          <a:p>
            <a:pPr marL="457200" indent="-457200">
              <a:buFont typeface="Arial" panose="020B0604020202020204" pitchFamily="34" charset="0"/>
              <a:buChar char="•"/>
            </a:pPr>
            <a:r>
              <a:rPr lang="en-US" sz="2500" dirty="0">
                <a:solidFill>
                  <a:schemeClr val="tx1"/>
                </a:solidFill>
                <a:latin typeface="+mn-lt"/>
              </a:rPr>
              <a:t>Being able to retain all the information provided</a:t>
            </a:r>
          </a:p>
          <a:p>
            <a:pPr marL="457200" indent="-457200">
              <a:buFont typeface="Arial" panose="020B0604020202020204" pitchFamily="34" charset="0"/>
              <a:buChar char="•"/>
            </a:pPr>
            <a:r>
              <a:rPr lang="en-US" sz="2500" dirty="0">
                <a:solidFill>
                  <a:schemeClr val="tx1"/>
                </a:solidFill>
                <a:latin typeface="+mn-lt"/>
              </a:rPr>
              <a:t>Typing without misspelling/ mistyping </a:t>
            </a:r>
          </a:p>
          <a:p>
            <a:pPr marL="457200" indent="-457200">
              <a:buFont typeface="Arial" panose="020B0604020202020204" pitchFamily="34" charset="0"/>
              <a:buChar char="•"/>
            </a:pPr>
            <a:r>
              <a:rPr lang="en-US" sz="2500" dirty="0">
                <a:solidFill>
                  <a:schemeClr val="tx1"/>
                </a:solidFill>
                <a:latin typeface="+mn-lt"/>
              </a:rPr>
              <a:t>Understanding what commands to use</a:t>
            </a:r>
          </a:p>
          <a:p>
            <a:pPr marL="457200" indent="-457200">
              <a:buFont typeface="Arial" panose="020B0604020202020204" pitchFamily="34" charset="0"/>
              <a:buChar char="•"/>
            </a:pPr>
            <a:r>
              <a:rPr lang="en-US" sz="2500" dirty="0">
                <a:solidFill>
                  <a:schemeClr val="tx1"/>
                </a:solidFill>
                <a:latin typeface="+mn-lt"/>
              </a:rPr>
              <a:t>Having to focus more intently on the programming to fix any small quotation mistakes</a:t>
            </a:r>
          </a:p>
          <a:p>
            <a:pPr>
              <a:buFont typeface="Arial" pitchFamily="34" charset="0"/>
              <a:buChar char=" "/>
            </a:pPr>
            <a:endParaRPr lang="en-US" dirty="0">
              <a:solidFill>
                <a:schemeClr val="tx1"/>
              </a:solidFill>
              <a:latin typeface="+mn-lt"/>
            </a:endParaRPr>
          </a:p>
        </p:txBody>
      </p:sp>
    </p:spTree>
    <p:extLst>
      <p:ext uri="{BB962C8B-B14F-4D97-AF65-F5344CB8AC3E}">
        <p14:creationId xmlns:p14="http://schemas.microsoft.com/office/powerpoint/2010/main" val="3493634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10524E9-E361-435E-93CC-D891398D1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657225" y="996624"/>
            <a:ext cx="3060931" cy="4879788"/>
          </a:xfrm>
        </p:spPr>
        <p:txBody>
          <a:bodyPr vert="horz" lIns="91440" tIns="45720" rIns="91440" bIns="45720" rtlCol="0" anchor="ctr">
            <a:normAutofit/>
          </a:bodyPr>
          <a:lstStyle/>
          <a:p>
            <a:pPr>
              <a:lnSpc>
                <a:spcPct val="85000"/>
              </a:lnSpc>
            </a:pPr>
            <a:r>
              <a:rPr lang="en-US" sz="4400"/>
              <a:t>Conclusion </a:t>
            </a:r>
            <a:br>
              <a:rPr lang="en-US" sz="4400"/>
            </a:br>
            <a:endParaRPr lang="en-US" sz="4400" dirty="0"/>
          </a:p>
        </p:txBody>
      </p:sp>
      <p:sp>
        <p:nvSpPr>
          <p:cNvPr id="12" name="Rectangle 11">
            <a:extLst>
              <a:ext uri="{FF2B5EF4-FFF2-40B4-BE49-F238E27FC236}">
                <a16:creationId xmlns:a16="http://schemas.microsoft.com/office/drawing/2014/main" id="{C962AC3C-FEB4-4C6A-8CA6-D570CD009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1733"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4702547" y="996625"/>
            <a:ext cx="6727834" cy="4864751"/>
          </a:xfrm>
        </p:spPr>
        <p:txBody>
          <a:bodyPr vert="horz" lIns="91440" tIns="45720" rIns="91440" bIns="45720" rtlCol="0" anchor="ctr">
            <a:normAutofit/>
          </a:bodyPr>
          <a:lstStyle/>
          <a:p>
            <a:r>
              <a:rPr lang="en-US" sz="2700" dirty="0">
                <a:solidFill>
                  <a:schemeClr val="tx1"/>
                </a:solidFill>
                <a:latin typeface="+mn-lt"/>
              </a:rPr>
              <a:t>Over the course of this class, I learned how to read and write programming in Python and how complex Python can be. </a:t>
            </a:r>
          </a:p>
          <a:p>
            <a:r>
              <a:rPr lang="en-US" sz="2700" dirty="0">
                <a:solidFill>
                  <a:schemeClr val="tx1"/>
                </a:solidFill>
                <a:latin typeface="+mn-lt"/>
              </a:rPr>
              <a:t>Looking over the programming was a bit intimidating at first, I had to really try to focus on what meant what, being more precise so that I can narrow down the functions of the Python programming.</a:t>
            </a:r>
            <a:br>
              <a:rPr lang="en-US" sz="2700" dirty="0">
                <a:solidFill>
                  <a:schemeClr val="tx1"/>
                </a:solidFill>
                <a:latin typeface="+mn-lt"/>
              </a:rPr>
            </a:br>
            <a:br>
              <a:rPr lang="en-US" sz="2700" dirty="0">
                <a:solidFill>
                  <a:schemeClr val="tx1"/>
                </a:solidFill>
                <a:latin typeface="+mn-lt"/>
              </a:rPr>
            </a:br>
            <a:r>
              <a:rPr lang="en-US" sz="2700" dirty="0">
                <a:solidFill>
                  <a:schemeClr val="tx1"/>
                </a:solidFill>
                <a:latin typeface="+mn-lt"/>
              </a:rPr>
              <a:t>As a result, I can now write basic code and understand the functions of the Python program, to which I can’t wait to apply to my robotics.</a:t>
            </a:r>
          </a:p>
        </p:txBody>
      </p:sp>
    </p:spTree>
    <p:extLst>
      <p:ext uri="{BB962C8B-B14F-4D97-AF65-F5344CB8AC3E}">
        <p14:creationId xmlns:p14="http://schemas.microsoft.com/office/powerpoint/2010/main" val="2325070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Robot operating a machine">
            <a:extLst>
              <a:ext uri="{FF2B5EF4-FFF2-40B4-BE49-F238E27FC236}">
                <a16:creationId xmlns:a16="http://schemas.microsoft.com/office/drawing/2014/main" id="{B3D12407-DB2A-47B4-B739-B97ED5463847}"/>
              </a:ext>
            </a:extLst>
          </p:cNvPr>
          <p:cNvPicPr>
            <a:picLocks noChangeAspect="1"/>
          </p:cNvPicPr>
          <p:nvPr/>
        </p:nvPicPr>
        <p:blipFill rotWithShape="1">
          <a:blip r:embed="rId2">
            <a:extLst>
              <a:ext uri="{28A0092B-C50C-407E-A947-70E740481C1C}">
                <a14:useLocalDpi xmlns:a14="http://schemas.microsoft.com/office/drawing/2010/main" val="0"/>
              </a:ext>
            </a:extLst>
          </a:blip>
          <a:srcRect l="9091" t="10353" b="22980"/>
          <a:stretch/>
        </p:blipFill>
        <p:spPr>
          <a:xfrm>
            <a:off x="20" y="10"/>
            <a:ext cx="12184702" cy="6857990"/>
          </a:xfrm>
          <a:prstGeom prst="rect">
            <a:avLst/>
          </a:prstGeom>
        </p:spPr>
      </p:pic>
      <p:sp>
        <p:nvSpPr>
          <p:cNvPr id="14" name="Rectangle 13">
            <a:extLst>
              <a:ext uri="{FF2B5EF4-FFF2-40B4-BE49-F238E27FC236}">
                <a16:creationId xmlns:a16="http://schemas.microsoft.com/office/drawing/2014/main" id="{E1030C29-580C-4A40-B8A8-F6BA962AE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135" y="0"/>
            <a:ext cx="7540587" cy="6858000"/>
          </a:xfrm>
          <a:prstGeom prst="rect">
            <a:avLst/>
          </a:prstGeom>
          <a:solidFill>
            <a:srgbClr val="463A5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5120970" y="770467"/>
            <a:ext cx="6264834" cy="3352800"/>
          </a:xfrm>
        </p:spPr>
        <p:txBody>
          <a:bodyPr>
            <a:normAutofit/>
          </a:bodyPr>
          <a:lstStyle/>
          <a:p>
            <a:r>
              <a:rPr lang="en-US" dirty="0"/>
              <a:t>THANK YOU</a:t>
            </a:r>
            <a:br>
              <a:rPr lang="en-US" dirty="0"/>
            </a:br>
            <a:endParaRPr lang="en-US" dirty="0"/>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5120970" y="4206876"/>
            <a:ext cx="4774744" cy="1645920"/>
          </a:xfrm>
        </p:spPr>
        <p:txBody>
          <a:bodyPr>
            <a:noAutofit/>
          </a:bodyPr>
          <a:lstStyle/>
          <a:p>
            <a:r>
              <a:rPr lang="en-US" sz="2400" dirty="0">
                <a:solidFill>
                  <a:srgbClr val="FFFFFF"/>
                </a:solidFill>
              </a:rPr>
              <a:t>Jacob Dynes</a:t>
            </a:r>
          </a:p>
          <a:p>
            <a:r>
              <a:rPr lang="en-US" sz="2400" dirty="0">
                <a:solidFill>
                  <a:srgbClr val="FFFFFF"/>
                </a:solidFill>
              </a:rPr>
              <a:t>Website: jdynes1.wixsite.com/engineering/tech-core-projects</a:t>
            </a:r>
          </a:p>
        </p:txBody>
      </p:sp>
    </p:spTree>
    <p:extLst>
      <p:ext uri="{BB962C8B-B14F-4D97-AF65-F5344CB8AC3E}">
        <p14:creationId xmlns:p14="http://schemas.microsoft.com/office/powerpoint/2010/main" val="38418468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437638-E86C-41B1-BC86-6F186CB35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 y="0"/>
            <a:ext cx="12202287" cy="6858000"/>
          </a:xfrm>
          <a:prstGeom prst="rect">
            <a:avLst/>
          </a:prstGeom>
          <a:solidFill>
            <a:srgbClr val="5E4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5087738" y="770467"/>
            <a:ext cx="6298065" cy="3352800"/>
          </a:xfrm>
        </p:spPr>
        <p:txBody>
          <a:bodyPr>
            <a:normAutofit/>
          </a:bodyPr>
          <a:lstStyle/>
          <a:p>
            <a:r>
              <a:rPr lang="en-US" dirty="0"/>
              <a:t>Module 2</a:t>
            </a:r>
            <a:br>
              <a:rPr lang="en-US" dirty="0"/>
            </a:br>
            <a:endParaRPr lang="en-US" dirty="0"/>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5168264" y="4206876"/>
            <a:ext cx="5437067" cy="1645920"/>
          </a:xfrm>
        </p:spPr>
        <p:txBody>
          <a:bodyPr>
            <a:normAutofit/>
          </a:bodyPr>
          <a:lstStyle/>
          <a:p>
            <a:r>
              <a:rPr lang="en-US">
                <a:solidFill>
                  <a:srgbClr val="FFFFFF"/>
                </a:solidFill>
              </a:rPr>
              <a:t>Design and Library setup</a:t>
            </a:r>
          </a:p>
          <a:p>
            <a:endParaRPr lang="en-US">
              <a:solidFill>
                <a:srgbClr val="FFFFFF"/>
              </a:solidFill>
            </a:endParaRPr>
          </a:p>
        </p:txBody>
      </p:sp>
      <p:pic>
        <p:nvPicPr>
          <p:cNvPr id="5" name="Picture 4" descr="Colour-coded on electronic circuit board">
            <a:extLst>
              <a:ext uri="{FF2B5EF4-FFF2-40B4-BE49-F238E27FC236}">
                <a16:creationId xmlns:a16="http://schemas.microsoft.com/office/drawing/2014/main" id="{A202942A-A906-0A22-6C65-D569A163695C}"/>
              </a:ext>
            </a:extLst>
          </p:cNvPr>
          <p:cNvPicPr>
            <a:picLocks noChangeAspect="1"/>
          </p:cNvPicPr>
          <p:nvPr/>
        </p:nvPicPr>
        <p:blipFill rotWithShape="1">
          <a:blip r:embed="rId2"/>
          <a:srcRect l="39513" r="15820" b="-2"/>
          <a:stretch/>
        </p:blipFill>
        <p:spPr>
          <a:xfrm>
            <a:off x="-10288" y="10"/>
            <a:ext cx="4628007" cy="6864408"/>
          </a:xfrm>
          <a:prstGeom prst="rect">
            <a:avLst/>
          </a:prstGeom>
        </p:spPr>
      </p:pic>
    </p:spTree>
    <p:extLst>
      <p:ext uri="{BB962C8B-B14F-4D97-AF65-F5344CB8AC3E}">
        <p14:creationId xmlns:p14="http://schemas.microsoft.com/office/powerpoint/2010/main" val="110100666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07CEFFDD-605F-41E2-8017-6484074C5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173212" y="481671"/>
            <a:ext cx="3401568" cy="763859"/>
          </a:xfrm>
        </p:spPr>
        <p:txBody>
          <a:bodyPr vert="horz" lIns="91440" tIns="45720" rIns="91440" bIns="45720" rtlCol="0" anchor="b">
            <a:normAutofit/>
          </a:bodyPr>
          <a:lstStyle/>
          <a:p>
            <a:r>
              <a:rPr lang="en-US" sz="4000" dirty="0"/>
              <a:t>Flowchart</a:t>
            </a:r>
          </a:p>
        </p:txBody>
      </p:sp>
      <p:pic>
        <p:nvPicPr>
          <p:cNvPr id="85" name="Picture 84">
            <a:extLst>
              <a:ext uri="{FF2B5EF4-FFF2-40B4-BE49-F238E27FC236}">
                <a16:creationId xmlns:a16="http://schemas.microsoft.com/office/drawing/2014/main" id="{BFAC6B56-11C1-F5F3-9346-F6ED7AAE6288}"/>
              </a:ext>
            </a:extLst>
          </p:cNvPr>
          <p:cNvPicPr>
            <a:picLocks noChangeAspect="1"/>
          </p:cNvPicPr>
          <p:nvPr/>
        </p:nvPicPr>
        <p:blipFill>
          <a:blip r:embed="rId2"/>
          <a:stretch>
            <a:fillRect/>
          </a:stretch>
        </p:blipFill>
        <p:spPr>
          <a:xfrm>
            <a:off x="1147682" y="640080"/>
            <a:ext cx="5251162" cy="5588101"/>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173212" y="1245530"/>
            <a:ext cx="3401568" cy="5416527"/>
          </a:xfrm>
        </p:spPr>
        <p:txBody>
          <a:bodyPr vert="horz" lIns="91440" tIns="45720" rIns="91440" bIns="45720" rtlCol="0">
            <a:normAutofit fontScale="92500"/>
          </a:bodyPr>
          <a:lstStyle/>
          <a:p>
            <a:pPr>
              <a:lnSpc>
                <a:spcPct val="85000"/>
              </a:lnSpc>
            </a:pPr>
            <a:r>
              <a:rPr lang="en-US" sz="2400" dirty="0">
                <a:solidFill>
                  <a:srgbClr val="FFFFFF"/>
                </a:solidFill>
              </a:rPr>
              <a:t>Include the following processes:</a:t>
            </a:r>
          </a:p>
          <a:p>
            <a:pPr marL="285750" indent="-228600">
              <a:lnSpc>
                <a:spcPct val="85000"/>
              </a:lnSpc>
              <a:buFont typeface="Arial" pitchFamily="34" charset="0"/>
              <a:buChar char=" "/>
            </a:pPr>
            <a:r>
              <a:rPr lang="en-US" sz="2400" dirty="0">
                <a:solidFill>
                  <a:srgbClr val="FFFFFF"/>
                </a:solidFill>
              </a:rPr>
              <a:t>Install python</a:t>
            </a:r>
          </a:p>
          <a:p>
            <a:pPr marL="285750" indent="-228600">
              <a:lnSpc>
                <a:spcPct val="85000"/>
              </a:lnSpc>
              <a:buFont typeface="Arial" pitchFamily="34" charset="0"/>
              <a:buChar char=" "/>
            </a:pPr>
            <a:r>
              <a:rPr lang="en-US" sz="2400" dirty="0">
                <a:solidFill>
                  <a:srgbClr val="FFFFFF"/>
                </a:solidFill>
              </a:rPr>
              <a:t>Download weather data to a database.</a:t>
            </a:r>
          </a:p>
          <a:p>
            <a:pPr marL="285750" indent="-228600">
              <a:lnSpc>
                <a:spcPct val="85000"/>
              </a:lnSpc>
              <a:buFont typeface="Arial" pitchFamily="34" charset="0"/>
              <a:buChar char=" "/>
            </a:pPr>
            <a:r>
              <a:rPr lang="en-US" sz="2400" dirty="0">
                <a:solidFill>
                  <a:srgbClr val="FFFFFF"/>
                </a:solidFill>
              </a:rPr>
              <a:t>Extract weather data from database into a comma separated file with python</a:t>
            </a:r>
          </a:p>
          <a:p>
            <a:pPr marL="285750" indent="-228600">
              <a:lnSpc>
                <a:spcPct val="85000"/>
              </a:lnSpc>
              <a:buFont typeface="Arial" pitchFamily="34" charset="0"/>
              <a:buChar char=" "/>
            </a:pPr>
            <a:r>
              <a:rPr lang="en-US" sz="2400" dirty="0">
                <a:solidFill>
                  <a:srgbClr val="FFFFFF"/>
                </a:solidFill>
              </a:rPr>
              <a:t>Cleanse weather data</a:t>
            </a:r>
          </a:p>
          <a:p>
            <a:pPr marL="285750" indent="-228600">
              <a:lnSpc>
                <a:spcPct val="85000"/>
              </a:lnSpc>
              <a:buFont typeface="Arial" pitchFamily="34" charset="0"/>
              <a:buChar char=" "/>
            </a:pPr>
            <a:r>
              <a:rPr lang="en-US" sz="2400" dirty="0">
                <a:solidFill>
                  <a:srgbClr val="FFFFFF"/>
                </a:solidFill>
              </a:rPr>
              <a:t>Use Excel to manipulate data</a:t>
            </a:r>
          </a:p>
          <a:p>
            <a:pPr marL="285750" indent="-228600">
              <a:lnSpc>
                <a:spcPct val="85000"/>
              </a:lnSpc>
              <a:buFont typeface="Arial" pitchFamily="34" charset="0"/>
              <a:buChar char=" "/>
            </a:pPr>
            <a:r>
              <a:rPr lang="en-US" sz="2400" dirty="0">
                <a:solidFill>
                  <a:srgbClr val="FFFFFF"/>
                </a:solidFill>
              </a:rPr>
              <a:t>Use python data analytics modules to develop graphical models</a:t>
            </a:r>
          </a:p>
          <a:p>
            <a:pPr marL="285750" indent="-228600">
              <a:lnSpc>
                <a:spcPct val="85000"/>
              </a:lnSpc>
              <a:buFont typeface="Arial" pitchFamily="34" charset="0"/>
              <a:buChar char=" "/>
            </a:pPr>
            <a:endParaRPr lang="en-US" sz="1500" dirty="0">
              <a:solidFill>
                <a:srgbClr val="FFFFFF"/>
              </a:solidFill>
            </a:endParaRPr>
          </a:p>
          <a:p>
            <a:pPr indent="-228600">
              <a:lnSpc>
                <a:spcPct val="85000"/>
              </a:lnSpc>
              <a:buFont typeface="Arial" pitchFamily="34" charset="0"/>
              <a:buChar char=" "/>
            </a:pPr>
            <a:endParaRPr lang="en-US" sz="1500" dirty="0">
              <a:solidFill>
                <a:srgbClr val="FFFFFF"/>
              </a:solidFill>
            </a:endParaRPr>
          </a:p>
          <a:p>
            <a:pPr indent="-228600">
              <a:lnSpc>
                <a:spcPct val="85000"/>
              </a:lnSpc>
              <a:buFont typeface="Arial" pitchFamily="34" charset="0"/>
              <a:buChar char=" "/>
            </a:pPr>
            <a:endParaRPr lang="en-US" sz="1500" dirty="0">
              <a:solidFill>
                <a:srgbClr val="FFFFFF"/>
              </a:solidFill>
            </a:endParaRPr>
          </a:p>
          <a:p>
            <a:pPr indent="-228600">
              <a:lnSpc>
                <a:spcPct val="85000"/>
              </a:lnSpc>
              <a:buFont typeface="Arial" pitchFamily="34" charset="0"/>
              <a:buChar char=" "/>
            </a:pPr>
            <a:endParaRPr lang="en-US" sz="1500" dirty="0">
              <a:solidFill>
                <a:srgbClr val="FFFFFF"/>
              </a:solidFill>
            </a:endParaRPr>
          </a:p>
        </p:txBody>
      </p:sp>
    </p:spTree>
    <p:extLst>
      <p:ext uri="{BB962C8B-B14F-4D97-AF65-F5344CB8AC3E}">
        <p14:creationId xmlns:p14="http://schemas.microsoft.com/office/powerpoint/2010/main" val="974193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481013" y="3665152"/>
            <a:ext cx="3290887" cy="2452687"/>
          </a:xfrm>
        </p:spPr>
        <p:txBody>
          <a:bodyPr vert="horz" lIns="91440" tIns="45720" rIns="91440" bIns="45720" rtlCol="0" anchor="ctr">
            <a:normAutofit/>
          </a:bodyPr>
          <a:lstStyle/>
          <a:p>
            <a:r>
              <a:rPr lang="en-US" sz="3600" dirty="0"/>
              <a:t>Software Inventory</a:t>
            </a:r>
            <a:br>
              <a:rPr lang="en-US" sz="3600" dirty="0"/>
            </a:br>
            <a:endParaRPr lang="en-US" sz="3600" dirty="0"/>
          </a:p>
        </p:txBody>
      </p:sp>
      <p:pic>
        <p:nvPicPr>
          <p:cNvPr id="4" name="Picture Placeholder 3" descr="A picture containing graphical user interface">
            <a:extLst>
              <a:ext uri="{FF2B5EF4-FFF2-40B4-BE49-F238E27FC236}">
                <a16:creationId xmlns:a16="http://schemas.microsoft.com/office/drawing/2014/main" id="{9BD77021-BC34-EA59-45DB-7711059856B7}"/>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15392" b="-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4225574" y="3921662"/>
            <a:ext cx="7485413" cy="2452687"/>
          </a:xfrm>
        </p:spPr>
        <p:txBody>
          <a:bodyPr vert="horz" lIns="91440" tIns="45720" rIns="91440" bIns="45720" rtlCol="0" anchor="ctr">
            <a:normAutofit/>
          </a:bodyPr>
          <a:lstStyle/>
          <a:p>
            <a:pPr indent="-228600">
              <a:buFont typeface="Arial" panose="020B0604020202020204" pitchFamily="34" charset="0"/>
              <a:buChar char="•"/>
            </a:pPr>
            <a:r>
              <a:rPr lang="en-US" sz="1800" dirty="0">
                <a:solidFill>
                  <a:schemeClr val="bg1"/>
                </a:solidFill>
              </a:rPr>
              <a:t>Included is a screenshot of NOAA-SDK library installed</a:t>
            </a:r>
          </a:p>
          <a:p>
            <a:pPr indent="-228600">
              <a:buFont typeface="Arial" panose="020B0604020202020204" pitchFamily="34" charset="0"/>
              <a:buChar char="•"/>
            </a:pPr>
            <a:r>
              <a:rPr lang="en-US" sz="1800" dirty="0">
                <a:solidFill>
                  <a:schemeClr val="bg1"/>
                </a:solidFill>
              </a:rPr>
              <a:t>Results show "Successfully installed </a:t>
            </a:r>
            <a:r>
              <a:rPr lang="en-US" sz="1800" dirty="0" err="1">
                <a:solidFill>
                  <a:schemeClr val="bg1"/>
                </a:solidFill>
              </a:rPr>
              <a:t>noaa-sdk</a:t>
            </a:r>
            <a:r>
              <a:rPr lang="en-US" sz="1800" dirty="0">
                <a:solidFill>
                  <a:schemeClr val="bg1"/>
                </a:solidFill>
              </a:rPr>
              <a:t>" of pip install command are visible in the screenshot.</a:t>
            </a:r>
          </a:p>
          <a:p>
            <a:pPr indent="-228600">
              <a:buFont typeface="Arial" panose="020B0604020202020204" pitchFamily="34" charset="0"/>
              <a:buChar char="•"/>
            </a:pPr>
            <a:endParaRPr lang="en-US" sz="1800" dirty="0">
              <a:solidFill>
                <a:schemeClr val="bg1"/>
              </a:solidFill>
            </a:endParaRPr>
          </a:p>
          <a:p>
            <a:pPr indent="-228600">
              <a:buFont typeface="Arial" panose="020B0604020202020204" pitchFamily="34" charset="0"/>
              <a:buChar char="•"/>
            </a:pPr>
            <a:endParaRPr lang="en-US" sz="1800" dirty="0"/>
          </a:p>
        </p:txBody>
      </p:sp>
    </p:spTree>
    <p:extLst>
      <p:ext uri="{BB962C8B-B14F-4D97-AF65-F5344CB8AC3E}">
        <p14:creationId xmlns:p14="http://schemas.microsoft.com/office/powerpoint/2010/main" val="4145072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437638-E86C-41B1-BC86-6F186CB35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 y="0"/>
            <a:ext cx="12202287" cy="6858000"/>
          </a:xfrm>
          <a:prstGeom prst="rect">
            <a:avLst/>
          </a:prstGeom>
          <a:solidFill>
            <a:srgbClr val="5E4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5087738" y="770467"/>
            <a:ext cx="6298065" cy="3352800"/>
          </a:xfrm>
        </p:spPr>
        <p:txBody>
          <a:bodyPr>
            <a:normAutofit/>
          </a:bodyPr>
          <a:lstStyle/>
          <a:p>
            <a:r>
              <a:rPr lang="en-US" dirty="0"/>
              <a:t>Module 3</a:t>
            </a:r>
            <a:br>
              <a:rPr lang="en-US" dirty="0"/>
            </a:br>
            <a:endParaRPr lang="en-US" dirty="0"/>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5168264" y="4206876"/>
            <a:ext cx="5437067" cy="1645920"/>
          </a:xfrm>
        </p:spPr>
        <p:txBody>
          <a:bodyPr>
            <a:normAutofit/>
          </a:bodyPr>
          <a:lstStyle/>
          <a:p>
            <a:r>
              <a:rPr lang="en-US">
                <a:solidFill>
                  <a:srgbClr val="FFFFFF"/>
                </a:solidFill>
              </a:rPr>
              <a:t>Downloading weather data</a:t>
            </a:r>
          </a:p>
          <a:p>
            <a:endParaRPr lang="en-US">
              <a:solidFill>
                <a:srgbClr val="FFFFFF"/>
              </a:solidFill>
            </a:endParaRPr>
          </a:p>
        </p:txBody>
      </p:sp>
      <p:pic>
        <p:nvPicPr>
          <p:cNvPr id="5" name="Picture 4" descr="Colour-coded on electronic circuit board">
            <a:extLst>
              <a:ext uri="{FF2B5EF4-FFF2-40B4-BE49-F238E27FC236}">
                <a16:creationId xmlns:a16="http://schemas.microsoft.com/office/drawing/2014/main" id="{80BEA910-F04C-B404-FCF0-33AAA3AD6B82}"/>
              </a:ext>
            </a:extLst>
          </p:cNvPr>
          <p:cNvPicPr>
            <a:picLocks noChangeAspect="1"/>
          </p:cNvPicPr>
          <p:nvPr/>
        </p:nvPicPr>
        <p:blipFill rotWithShape="1">
          <a:blip r:embed="rId2"/>
          <a:srcRect l="39513" r="15820" b="-2"/>
          <a:stretch/>
        </p:blipFill>
        <p:spPr>
          <a:xfrm>
            <a:off x="-10288" y="10"/>
            <a:ext cx="4628007" cy="6864408"/>
          </a:xfrm>
          <a:prstGeom prst="rect">
            <a:avLst/>
          </a:prstGeom>
        </p:spPr>
      </p:pic>
    </p:spTree>
    <p:extLst>
      <p:ext uri="{BB962C8B-B14F-4D97-AF65-F5344CB8AC3E}">
        <p14:creationId xmlns:p14="http://schemas.microsoft.com/office/powerpoint/2010/main" val="23608447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6EA1A26-163F-4F15-91F4-F2C51AC9C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173212" y="499533"/>
            <a:ext cx="3401568" cy="1920240"/>
          </a:xfrm>
        </p:spPr>
        <p:txBody>
          <a:bodyPr vert="horz" lIns="91440" tIns="45720" rIns="91440" bIns="45720" rtlCol="0" anchor="b">
            <a:normAutofit/>
          </a:bodyPr>
          <a:lstStyle/>
          <a:p>
            <a:r>
              <a:rPr lang="en-US" sz="3400" dirty="0"/>
              <a:t>BuildWeatherDb.py Code </a:t>
            </a:r>
          </a:p>
        </p:txBody>
      </p:sp>
      <p:pic>
        <p:nvPicPr>
          <p:cNvPr id="4" name="Picture Placeholder 3" descr="Text">
            <a:extLst>
              <a:ext uri="{FF2B5EF4-FFF2-40B4-BE49-F238E27FC236}">
                <a16:creationId xmlns:a16="http://schemas.microsoft.com/office/drawing/2014/main" id="{19661DC9-ACD8-7B4F-95EB-5770B4158927}"/>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788" r="-1" b="4176"/>
          <a:stretch/>
        </p:blipFill>
        <p:spPr>
          <a:xfrm>
            <a:off x="633999" y="640080"/>
            <a:ext cx="6278529" cy="5588101"/>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173212" y="2419773"/>
            <a:ext cx="3401568" cy="3358092"/>
          </a:xfrm>
        </p:spPr>
        <p:txBody>
          <a:bodyPr vert="horz" lIns="91440" tIns="45720" rIns="91440" bIns="45720" rtlCol="0">
            <a:normAutofit/>
          </a:bodyPr>
          <a:lstStyle/>
          <a:p>
            <a:pPr>
              <a:lnSpc>
                <a:spcPct val="85000"/>
              </a:lnSpc>
            </a:pPr>
            <a:r>
              <a:rPr lang="en-US" sz="2400" dirty="0">
                <a:solidFill>
                  <a:schemeClr val="bg1"/>
                </a:solidFill>
              </a:rPr>
              <a:t>Screenshot of code is in Spyder application</a:t>
            </a:r>
          </a:p>
          <a:p>
            <a:pPr>
              <a:lnSpc>
                <a:spcPct val="85000"/>
              </a:lnSpc>
              <a:buFont typeface="Arial" pitchFamily="34" charset="0"/>
              <a:buChar char=" "/>
            </a:pPr>
            <a:endParaRPr lang="en-US" sz="1800" dirty="0">
              <a:solidFill>
                <a:schemeClr val="tx1">
                  <a:lumMod val="85000"/>
                  <a:lumOff val="15000"/>
                </a:schemeClr>
              </a:solidFill>
            </a:endParaRPr>
          </a:p>
        </p:txBody>
      </p:sp>
    </p:spTree>
    <p:extLst>
      <p:ext uri="{BB962C8B-B14F-4D97-AF65-F5344CB8AC3E}">
        <p14:creationId xmlns:p14="http://schemas.microsoft.com/office/powerpoint/2010/main" val="2496155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6EA1A26-163F-4F15-91F4-F2C51AC9C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173212" y="499533"/>
            <a:ext cx="3401568" cy="1920240"/>
          </a:xfrm>
        </p:spPr>
        <p:txBody>
          <a:bodyPr vert="horz" lIns="91440" tIns="45720" rIns="91440" bIns="45720" rtlCol="0" anchor="b">
            <a:normAutofit/>
          </a:bodyPr>
          <a:lstStyle/>
          <a:p>
            <a:r>
              <a:rPr lang="en-US" sz="4000"/>
              <a:t>Python Console</a:t>
            </a:r>
            <a:br>
              <a:rPr lang="en-US" sz="4000"/>
            </a:br>
            <a:endParaRPr lang="en-US" sz="4000"/>
          </a:p>
        </p:txBody>
      </p:sp>
      <p:pic>
        <p:nvPicPr>
          <p:cNvPr id="4" name="Picture Placeholder 3" descr="Text&#10;&#10;Description automatically generated">
            <a:extLst>
              <a:ext uri="{FF2B5EF4-FFF2-40B4-BE49-F238E27FC236}">
                <a16:creationId xmlns:a16="http://schemas.microsoft.com/office/drawing/2014/main" id="{54998A48-4F74-78F3-09D1-4E3012E7BF86}"/>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543"/>
          <a:stretch/>
        </p:blipFill>
        <p:spPr>
          <a:xfrm>
            <a:off x="633999" y="640080"/>
            <a:ext cx="6278529" cy="5588101"/>
          </a:xfrm>
          <a:prstGeom prst="rect">
            <a:avLst/>
          </a:prstGeom>
        </p:spPr>
      </p:pic>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8173212" y="2419773"/>
            <a:ext cx="3401568" cy="3358092"/>
          </a:xfrm>
        </p:spPr>
        <p:txBody>
          <a:bodyPr vert="horz" lIns="91440" tIns="45720" rIns="91440" bIns="45720" rtlCol="0">
            <a:normAutofit/>
          </a:bodyPr>
          <a:lstStyle/>
          <a:p>
            <a:pPr>
              <a:lnSpc>
                <a:spcPct val="85000"/>
              </a:lnSpc>
            </a:pPr>
            <a:r>
              <a:rPr lang="en-US" sz="2400" dirty="0">
                <a:solidFill>
                  <a:schemeClr val="bg1"/>
                </a:solidFill>
              </a:rPr>
              <a:t>Screenshot is of program output in Python console showing program executed  successfully</a:t>
            </a:r>
          </a:p>
          <a:p>
            <a:pPr>
              <a:lnSpc>
                <a:spcPct val="85000"/>
              </a:lnSpc>
              <a:buFont typeface="Arial" pitchFamily="34" charset="0"/>
              <a:buChar char=" "/>
            </a:pPr>
            <a:endParaRPr lang="en-US" sz="1800" dirty="0">
              <a:solidFill>
                <a:schemeClr val="tx1">
                  <a:lumMod val="85000"/>
                  <a:lumOff val="15000"/>
                </a:schemeClr>
              </a:solidFill>
            </a:endParaRPr>
          </a:p>
        </p:txBody>
      </p:sp>
    </p:spTree>
    <p:extLst>
      <p:ext uri="{BB962C8B-B14F-4D97-AF65-F5344CB8AC3E}">
        <p14:creationId xmlns:p14="http://schemas.microsoft.com/office/powerpoint/2010/main" val="3200820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6EA1A26-163F-4F15-91F4-F2C51AC9C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173212" y="499533"/>
            <a:ext cx="3401568" cy="1920240"/>
          </a:xfrm>
        </p:spPr>
        <p:txBody>
          <a:bodyPr vert="horz" lIns="91440" tIns="45720" rIns="91440" bIns="45720" rtlCol="0" anchor="b">
            <a:normAutofit/>
          </a:bodyPr>
          <a:lstStyle/>
          <a:p>
            <a:r>
              <a:rPr lang="en-US" sz="4000" dirty="0" err="1"/>
              <a:t>Weather.db</a:t>
            </a:r>
            <a:r>
              <a:rPr lang="en-US" sz="4000" dirty="0"/>
              <a:t> File</a:t>
            </a:r>
            <a:br>
              <a:rPr lang="en-US" sz="4000" dirty="0"/>
            </a:br>
            <a:endParaRPr lang="en-US" sz="4000" dirty="0"/>
          </a:p>
        </p:txBody>
      </p:sp>
      <p:pic>
        <p:nvPicPr>
          <p:cNvPr id="10" name="Picture 9" descr="Graphical user interface, text, application, email&#10;&#10;Description automatically generated">
            <a:extLst>
              <a:ext uri="{FF2B5EF4-FFF2-40B4-BE49-F238E27FC236}">
                <a16:creationId xmlns:a16="http://schemas.microsoft.com/office/drawing/2014/main" id="{2BCC5F94-78FF-1F6D-C5B2-8E869BC852F7}"/>
              </a:ext>
            </a:extLst>
          </p:cNvPr>
          <p:cNvPicPr>
            <a:picLocks noChangeAspect="1"/>
          </p:cNvPicPr>
          <p:nvPr/>
        </p:nvPicPr>
        <p:blipFill rotWithShape="1">
          <a:blip r:embed="rId2">
            <a:extLst>
              <a:ext uri="{28A0092B-C50C-407E-A947-70E740481C1C}">
                <a14:useLocalDpi xmlns:a14="http://schemas.microsoft.com/office/drawing/2010/main" val="0"/>
              </a:ext>
            </a:extLst>
          </a:blip>
          <a:srcRect r="39609" b="-1"/>
          <a:stretch/>
        </p:blipFill>
        <p:spPr>
          <a:xfrm>
            <a:off x="633999" y="640080"/>
            <a:ext cx="6278529" cy="5588101"/>
          </a:xfrm>
          <a:prstGeom prst="rect">
            <a:avLst/>
          </a:prstGeom>
        </p:spPr>
      </p:pic>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8173212" y="2419773"/>
            <a:ext cx="3401568" cy="3358092"/>
          </a:xfrm>
        </p:spPr>
        <p:txBody>
          <a:bodyPr vert="horz" lIns="91440" tIns="45720" rIns="91440" bIns="45720" rtlCol="0">
            <a:normAutofit/>
          </a:bodyPr>
          <a:lstStyle/>
          <a:p>
            <a:pPr>
              <a:lnSpc>
                <a:spcPct val="85000"/>
              </a:lnSpc>
            </a:pPr>
            <a:r>
              <a:rPr lang="en-US" sz="2400" dirty="0">
                <a:solidFill>
                  <a:schemeClr val="bg1"/>
                </a:solidFill>
              </a:rPr>
              <a:t>Screenshot is of Windows Explorer showing database file </a:t>
            </a:r>
            <a:r>
              <a:rPr lang="en-US" sz="2400" dirty="0" err="1">
                <a:solidFill>
                  <a:schemeClr val="bg1"/>
                </a:solidFill>
              </a:rPr>
              <a:t>Weather.db</a:t>
            </a:r>
            <a:r>
              <a:rPr lang="en-US" sz="2400" dirty="0">
                <a:solidFill>
                  <a:schemeClr val="bg1"/>
                </a:solidFill>
              </a:rPr>
              <a:t> was created</a:t>
            </a:r>
          </a:p>
          <a:p>
            <a:pPr>
              <a:lnSpc>
                <a:spcPct val="85000"/>
              </a:lnSpc>
              <a:buFont typeface="Arial" pitchFamily="34" charset="0"/>
              <a:buChar char=" "/>
            </a:pPr>
            <a:endParaRPr lang="en-US" sz="1800" dirty="0">
              <a:solidFill>
                <a:schemeClr val="tx1">
                  <a:lumMod val="85000"/>
                  <a:lumOff val="15000"/>
                </a:schemeClr>
              </a:solidFill>
            </a:endParaRPr>
          </a:p>
        </p:txBody>
      </p:sp>
    </p:spTree>
    <p:extLst>
      <p:ext uri="{BB962C8B-B14F-4D97-AF65-F5344CB8AC3E}">
        <p14:creationId xmlns:p14="http://schemas.microsoft.com/office/powerpoint/2010/main" val="1523681382"/>
      </p:ext>
    </p:extLst>
  </p:cSld>
  <p:clrMapOvr>
    <a:masterClrMapping/>
  </p:clrMapOvr>
</p:sld>
</file>

<file path=ppt/theme/theme1.xml><?xml version="1.0" encoding="utf-8"?>
<a:theme xmlns:a="http://schemas.openxmlformats.org/drawingml/2006/main" name="Metropolita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B0F883F57245246A7747A9329048B46" ma:contentTypeVersion="13" ma:contentTypeDescription="Create a new document." ma:contentTypeScope="" ma:versionID="405fbacda404f3661f41405c2d23432b">
  <xsd:schema xmlns:xsd="http://www.w3.org/2001/XMLSchema" xmlns:xs="http://www.w3.org/2001/XMLSchema" xmlns:p="http://schemas.microsoft.com/office/2006/metadata/properties" xmlns:ns2="b8820432-3450-4e09-b17f-565094e588be" xmlns:ns3="b7b956fb-0613-46b7-a92d-14c47de7bd00" targetNamespace="http://schemas.microsoft.com/office/2006/metadata/properties" ma:root="true" ma:fieldsID="6eb31255b3e73debb3c9a025dfec9584" ns2:_="" ns3:_="">
    <xsd:import namespace="b8820432-3450-4e09-b17f-565094e588be"/>
    <xsd:import namespace="b7b956fb-0613-46b7-a92d-14c47de7bd0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820432-3450-4e09-b17f-565094e588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Comments" ma:index="18" nillable="true" ma:displayName="Comment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b956fb-0613-46b7-a92d-14c47de7bd00" elementFormDefault="qualified">
    <xsd:import namespace="http://schemas.microsoft.com/office/2006/documentManagement/types"/>
    <xsd:import namespace="http://schemas.microsoft.com/office/infopath/2007/PartnerControls"/>
    <xsd:element name="SharedWithUsers" ma:index="14"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mments xmlns="b8820432-3450-4e09-b17f-565094e588be" xsi:nil="true"/>
  </documentManagement>
</p:properties>
</file>

<file path=customXml/itemProps1.xml><?xml version="1.0" encoding="utf-8"?>
<ds:datastoreItem xmlns:ds="http://schemas.openxmlformats.org/officeDocument/2006/customXml" ds:itemID="{DB1B15E5-98E9-4D4E-8323-8DF710A8E032}">
  <ds:schemaRefs>
    <ds:schemaRef ds:uri="http://schemas.microsoft.com/sharepoint/v3/contenttype/forms"/>
  </ds:schemaRefs>
</ds:datastoreItem>
</file>

<file path=customXml/itemProps2.xml><?xml version="1.0" encoding="utf-8"?>
<ds:datastoreItem xmlns:ds="http://schemas.openxmlformats.org/officeDocument/2006/customXml" ds:itemID="{8FA022CA-54F5-414B-A237-6664DF93AA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820432-3450-4e09-b17f-565094e588be"/>
    <ds:schemaRef ds:uri="b7b956fb-0613-46b7-a92d-14c47de7bd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D226BA-8E8D-4A91-A2CD-F737BC8E7B0C}">
  <ds:schemaRefs>
    <ds:schemaRef ds:uri="http://purl.org/dc/terms/"/>
    <ds:schemaRef ds:uri="http://schemas.microsoft.com/office/2006/documentManagement/types"/>
    <ds:schemaRef ds:uri="b7b956fb-0613-46b7-a92d-14c47de7bd00"/>
    <ds:schemaRef ds:uri="http://purl.org/dc/elements/1.1/"/>
    <ds:schemaRef ds:uri="http://schemas.microsoft.com/office/infopath/2007/PartnerControls"/>
    <ds:schemaRef ds:uri="b8820432-3450-4e09-b17f-565094e588be"/>
    <ds:schemaRef ds:uri="http://www.w3.org/XML/1998/namespace"/>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TM03457491[[fn=Metropolitan]]</Template>
  <TotalTime>438</TotalTime>
  <Words>837</Words>
  <Application>Microsoft Office PowerPoint</Application>
  <PresentationFormat>Widescreen</PresentationFormat>
  <Paragraphs>114</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Metropolitan</vt:lpstr>
      <vt:lpstr>Final Course Project    Introduction to Programming CEIS110 Module 8 </vt:lpstr>
      <vt:lpstr>PowerPoint Presentation</vt:lpstr>
      <vt:lpstr>Module 2 </vt:lpstr>
      <vt:lpstr>Flowchart</vt:lpstr>
      <vt:lpstr>Software Inventory </vt:lpstr>
      <vt:lpstr>Module 3 </vt:lpstr>
      <vt:lpstr>BuildWeatherDb.py Code </vt:lpstr>
      <vt:lpstr>Python Console </vt:lpstr>
      <vt:lpstr>Weather.db File </vt:lpstr>
      <vt:lpstr>Module 4 </vt:lpstr>
      <vt:lpstr>Query to retrieve all columns and all rows</vt:lpstr>
      <vt:lpstr>Query to retrieve lowest and highest temperatures </vt:lpstr>
      <vt:lpstr>Query to retrieve all clear days </vt:lpstr>
      <vt:lpstr>Module 5 </vt:lpstr>
      <vt:lpstr>Python code </vt:lpstr>
      <vt:lpstr>Retrieve and Convert Data to CSV Format</vt:lpstr>
      <vt:lpstr>Temperature and Humidity Chart </vt:lpstr>
      <vt:lpstr>Module 6 </vt:lpstr>
      <vt:lpstr>Plot #1</vt:lpstr>
      <vt:lpstr>Plot #2 </vt:lpstr>
      <vt:lpstr>Analysis </vt:lpstr>
      <vt:lpstr>Prediction </vt:lpstr>
      <vt:lpstr>Skills I Acquired </vt:lpstr>
      <vt:lpstr>Difficulties I had </vt:lpstr>
      <vt:lpstr>Conclusion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CEIS101 Module 1</dc:title>
  <dc:creator>William Sullivan</dc:creator>
  <cp:lastModifiedBy>jacob dynes</cp:lastModifiedBy>
  <cp:revision>23</cp:revision>
  <dcterms:created xsi:type="dcterms:W3CDTF">2018-12-20T22:43:36Z</dcterms:created>
  <dcterms:modified xsi:type="dcterms:W3CDTF">2023-02-23T22:19:13Z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0x0101006B0F883F57245246A7747A9329048B46</vt:lpwstr>
  </property>
</Properties>
</file>